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Lst>
  <p:sldSz cy="5143500" cx="9144000"/>
  <p:notesSz cx="6858000" cy="9144000"/>
  <p:embeddedFontLst>
    <p:embeddedFont>
      <p:font typeface="Roboto"/>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Roboto-regular.fntdata"/><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Roboto-italic.fntdata"/><Relationship Id="rId34" Type="http://schemas.openxmlformats.org/officeDocument/2006/relationships/slide" Target="slides/slide29.xml"/><Relationship Id="rId78" Type="http://schemas.openxmlformats.org/officeDocument/2006/relationships/font" Target="fonts/Roboto-bold.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2e2967f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2e2967f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2e2967f8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2e2967f8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2e2967f8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2e2967f8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2e2967f8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2e2967f8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2e2967f8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e2e2967f8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2e2967f8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2e2967f8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2e2967f8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2e2967f8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2e2967f8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2e2967f8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2e2967f8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2e2967f8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2e2967f8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2e2967f8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4c9647dd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e4c9647dde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e4c9647dd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e4c9647dd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4c9647dd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e4c9647dde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4c9647dd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e4c9647dde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4c9647dd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e4c9647dde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4c9647dd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e4c9647dde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4c9647dd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e4c9647dde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4c9647dd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e4c9647dde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4c9647dd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e4c9647dde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4c9647dd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e4c9647dde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4c9647dd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e4c9647dde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4c9647dd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e4c9647dde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2e2967f8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2e2967f8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4c9647dd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e4c9647dde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4c9647dd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e4c9647dde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4c9647dd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e4c9647dde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4c9647dd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e4c9647dde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4c9647dd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e4c9647dde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4c9647dd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e4c9647dde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e4c9647dd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e4c9647dde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e4c9647dd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e4c9647dde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4c9647dde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e4c9647dde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4c9647dd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e4c9647dde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2e2967f8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2e2967f8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4c9647dd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e4c9647dde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2e2967f8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2e2967f8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2e2967f8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e2e2967f8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2e2967f8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2e2967f8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2e2967f8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2e2967f8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2e2967f8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e2e2967f87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2e2967f8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e2e2967f8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2e2967f87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2e2967f8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2e2967f8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2e2967f8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2e2967f87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e2e2967f87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2e2967f8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2e2967f8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2e2967f87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2e2967f87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e2e2967f87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e2e2967f87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e2e2967f87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e2e2967f87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e4c9647dd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e4c9647dd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4c9647dd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4c9647dd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2e2967f8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2e2967f8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4c9647dd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4c9647dd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1"/>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0" name="Google Shape;70;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1" name="Shape 71"/>
        <p:cNvGrpSpPr/>
        <p:nvPr/>
      </p:nvGrpSpPr>
      <p:grpSpPr>
        <a:xfrm>
          <a:off x="0" y="0"/>
          <a:ext cx="0" cy="0"/>
          <a:chOff x="0" y="0"/>
          <a:chExt cx="0" cy="0"/>
        </a:xfrm>
      </p:grpSpPr>
      <p:grpSp>
        <p:nvGrpSpPr>
          <p:cNvPr id="72" name="Google Shape;72;p12"/>
          <p:cNvGrpSpPr/>
          <p:nvPr/>
        </p:nvGrpSpPr>
        <p:grpSpPr>
          <a:xfrm>
            <a:off x="6098378" y="5"/>
            <a:ext cx="3045625" cy="2030570"/>
            <a:chOff x="6098378" y="5"/>
            <a:chExt cx="3045625" cy="2030570"/>
          </a:xfrm>
        </p:grpSpPr>
        <p:sp>
          <p:nvSpPr>
            <p:cNvPr id="73" name="Google Shape;73;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 name="Google Shape;7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9" name="Google Shape;7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0" name="Google Shape;8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 name="Google Shape;20;p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 name="Google Shape;21;p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grpSp>
        <p:nvGrpSpPr>
          <p:cNvPr id="24" name="Google Shape;24;p4"/>
          <p:cNvGrpSpPr/>
          <p:nvPr/>
        </p:nvGrpSpPr>
        <p:grpSpPr>
          <a:xfrm>
            <a:off x="0" y="3903669"/>
            <a:ext cx="9144000" cy="1239925"/>
            <a:chOff x="0" y="3903669"/>
            <a:chExt cx="9144000" cy="1239925"/>
          </a:xfrm>
        </p:grpSpPr>
        <p:sp>
          <p:nvSpPr>
            <p:cNvPr id="25" name="Google Shape;25;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 name="Google Shape;30;p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2" name="Google Shape;32;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7" name="Google Shape;37;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8" name="Shape 38"/>
        <p:cNvGrpSpPr/>
        <p:nvPr/>
      </p:nvGrpSpPr>
      <p:grpSpPr>
        <a:xfrm>
          <a:off x="0" y="0"/>
          <a:ext cx="0" cy="0"/>
          <a:chOff x="0" y="0"/>
          <a:chExt cx="0" cy="0"/>
        </a:xfrm>
      </p:grpSpPr>
      <p:grpSp>
        <p:nvGrpSpPr>
          <p:cNvPr id="39" name="Google Shape;39;p7"/>
          <p:cNvGrpSpPr/>
          <p:nvPr/>
        </p:nvGrpSpPr>
        <p:grpSpPr>
          <a:xfrm>
            <a:off x="6098378" y="5"/>
            <a:ext cx="3045625" cy="2030570"/>
            <a:chOff x="6098378" y="5"/>
            <a:chExt cx="3045625" cy="2030570"/>
          </a:xfrm>
        </p:grpSpPr>
        <p:sp>
          <p:nvSpPr>
            <p:cNvPr id="40" name="Google Shape;40;p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7"/>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7"/>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7"/>
          <p:cNvSpPr txBox="1"/>
          <p:nvPr>
            <p:ph type="ctrTitle"/>
          </p:nvPr>
        </p:nvSpPr>
        <p:spPr>
          <a:xfrm>
            <a:off x="598100" y="1775222"/>
            <a:ext cx="8222100" cy="838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6" name="Google Shape;46;p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0" name="Google Shape;50;p8"/>
          <p:cNvSpPr txBox="1"/>
          <p:nvPr>
            <p:ph idx="1" type="body"/>
          </p:nvPr>
        </p:nvSpPr>
        <p:spPr>
          <a:xfrm>
            <a:off x="311700" y="1465804"/>
            <a:ext cx="2808000" cy="31032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 name="Google Shape;51;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2" name="Shape 52"/>
        <p:cNvGrpSpPr/>
        <p:nvPr/>
      </p:nvGrpSpPr>
      <p:grpSpPr>
        <a:xfrm>
          <a:off x="0" y="0"/>
          <a:ext cx="0" cy="0"/>
          <a:chOff x="0" y="0"/>
          <a:chExt cx="0" cy="0"/>
        </a:xfrm>
      </p:grpSpPr>
      <p:grpSp>
        <p:nvGrpSpPr>
          <p:cNvPr id="53" name="Google Shape;53;p9"/>
          <p:cNvGrpSpPr/>
          <p:nvPr/>
        </p:nvGrpSpPr>
        <p:grpSpPr>
          <a:xfrm>
            <a:off x="6098378" y="5"/>
            <a:ext cx="3045625" cy="2030570"/>
            <a:chOff x="6098378" y="5"/>
            <a:chExt cx="3045625" cy="2030570"/>
          </a:xfrm>
        </p:grpSpPr>
        <p:sp>
          <p:nvSpPr>
            <p:cNvPr id="54" name="Google Shape;54;p9"/>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9"/>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9"/>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9"/>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9"/>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9"/>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60" name="Google Shape;60;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10"/>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3" name="Google Shape;63;p1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4" name="Google Shape;64;p1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5" name="Google Shape;65;p1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6" name="Google Shape;66;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67" name="Google Shape;67;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4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460950" y="550447"/>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580"/>
              <a:t>A Visual Perception of Self-driving Cars</a:t>
            </a:r>
            <a:endParaRPr sz="3580"/>
          </a:p>
        </p:txBody>
      </p:sp>
      <p:sp>
        <p:nvSpPr>
          <p:cNvPr id="86" name="Google Shape;86;p13"/>
          <p:cNvSpPr txBox="1"/>
          <p:nvPr>
            <p:ph idx="1" type="subTitle"/>
          </p:nvPr>
        </p:nvSpPr>
        <p:spPr>
          <a:xfrm>
            <a:off x="84350" y="2219450"/>
            <a:ext cx="9815400" cy="207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 </a:t>
            </a:r>
            <a:endParaRPr sz="2400"/>
          </a:p>
        </p:txBody>
      </p:sp>
      <p:pic>
        <p:nvPicPr>
          <p:cNvPr id="87" name="Google Shape;87;p13"/>
          <p:cNvPicPr preferRelativeResize="0"/>
          <p:nvPr/>
        </p:nvPicPr>
        <p:blipFill>
          <a:blip r:embed="rId3">
            <a:alphaModFix/>
          </a:blip>
          <a:stretch>
            <a:fillRect/>
          </a:stretch>
        </p:blipFill>
        <p:spPr>
          <a:xfrm>
            <a:off x="1588725" y="1667825"/>
            <a:ext cx="5609076" cy="3183150"/>
          </a:xfrm>
          <a:prstGeom prst="rect">
            <a:avLst/>
          </a:prstGeom>
          <a:noFill/>
          <a:ln>
            <a:noFill/>
          </a:ln>
        </p:spPr>
      </p:pic>
      <p:sp>
        <p:nvSpPr>
          <p:cNvPr id="88" name="Google Shape;88;p1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type="title"/>
          </p:nvPr>
        </p:nvSpPr>
        <p:spPr>
          <a:xfrm>
            <a:off x="460950" y="782072"/>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STRAIGHT LANE KEEPING</a:t>
            </a:r>
            <a:endParaRPr/>
          </a:p>
        </p:txBody>
      </p:sp>
      <p:pic>
        <p:nvPicPr>
          <p:cNvPr id="159" name="Google Shape;159;p22"/>
          <p:cNvPicPr preferRelativeResize="0"/>
          <p:nvPr/>
        </p:nvPicPr>
        <p:blipFill>
          <a:blip r:embed="rId3">
            <a:alphaModFix/>
          </a:blip>
          <a:stretch>
            <a:fillRect/>
          </a:stretch>
        </p:blipFill>
        <p:spPr>
          <a:xfrm>
            <a:off x="949713" y="1773272"/>
            <a:ext cx="5720582" cy="3217828"/>
          </a:xfrm>
          <a:prstGeom prst="rect">
            <a:avLst/>
          </a:prstGeom>
          <a:noFill/>
          <a:ln>
            <a:noFill/>
          </a:ln>
        </p:spPr>
      </p:pic>
      <p:sp>
        <p:nvSpPr>
          <p:cNvPr id="160" name="Google Shape;160;p2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FINDING LANE LINES</a:t>
            </a:r>
            <a:endParaRPr/>
          </a:p>
        </p:txBody>
      </p:sp>
      <p:sp>
        <p:nvSpPr>
          <p:cNvPr id="166" name="Google Shape;166;p2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lnSpc>
                <a:spcPct val="200000"/>
              </a:lnSpc>
              <a:spcBef>
                <a:spcPts val="600"/>
              </a:spcBef>
              <a:spcAft>
                <a:spcPts val="0"/>
              </a:spcAft>
              <a:buNone/>
            </a:pPr>
            <a:r>
              <a:rPr lang="en" sz="2050">
                <a:solidFill>
                  <a:srgbClr val="93A299"/>
                </a:solidFill>
              </a:rPr>
              <a:t>•</a:t>
            </a:r>
            <a:r>
              <a:rPr lang="en" sz="2400">
                <a:solidFill>
                  <a:srgbClr val="292934"/>
                </a:solidFill>
              </a:rPr>
              <a:t>Detecting highway lane lines on a video stream using OpenCV image analysis techniques to identify lines like Canny edge detection and Hough transform.</a:t>
            </a:r>
            <a:endParaRPr/>
          </a:p>
        </p:txBody>
      </p:sp>
      <p:sp>
        <p:nvSpPr>
          <p:cNvPr id="167" name="Google Shape;167;p2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Steps</a:t>
            </a:r>
            <a:endParaRPr/>
          </a:p>
        </p:txBody>
      </p:sp>
      <p:sp>
        <p:nvSpPr>
          <p:cNvPr id="173" name="Google Shape;173;p2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lnSpc>
                <a:spcPct val="150000"/>
              </a:lnSpc>
              <a:spcBef>
                <a:spcPts val="800"/>
              </a:spcBef>
              <a:spcAft>
                <a:spcPts val="0"/>
              </a:spcAft>
              <a:buNone/>
            </a:pPr>
            <a:r>
              <a:rPr lang="en" sz="2700">
                <a:solidFill>
                  <a:srgbClr val="93A299"/>
                </a:solidFill>
                <a:latin typeface="Arial"/>
                <a:ea typeface="Arial"/>
                <a:cs typeface="Arial"/>
                <a:sym typeface="Arial"/>
              </a:rPr>
              <a:t>•</a:t>
            </a:r>
            <a:r>
              <a:rPr lang="en" sz="2400">
                <a:solidFill>
                  <a:srgbClr val="292934"/>
                </a:solidFill>
              </a:rPr>
              <a:t>Convert image to grayscale for easier manipulation</a:t>
            </a:r>
            <a:endParaRPr sz="2400">
              <a:solidFill>
                <a:srgbClr val="292934"/>
              </a:solidFill>
            </a:endParaRPr>
          </a:p>
          <a:p>
            <a:pPr indent="0" lvl="0" marL="0" rtl="0" algn="l">
              <a:lnSpc>
                <a:spcPct val="150000"/>
              </a:lnSpc>
              <a:spcBef>
                <a:spcPts val="800"/>
              </a:spcBef>
              <a:spcAft>
                <a:spcPts val="0"/>
              </a:spcAft>
              <a:buNone/>
            </a:pPr>
            <a:r>
              <a:rPr lang="en" sz="2400">
                <a:solidFill>
                  <a:srgbClr val="93A299"/>
                </a:solidFill>
              </a:rPr>
              <a:t>•</a:t>
            </a:r>
            <a:r>
              <a:rPr lang="en" sz="2400">
                <a:solidFill>
                  <a:srgbClr val="292934"/>
                </a:solidFill>
              </a:rPr>
              <a:t>Gaussian Blur (Smoothing)</a:t>
            </a:r>
            <a:endParaRPr sz="2400">
              <a:solidFill>
                <a:srgbClr val="292934"/>
              </a:solidFill>
            </a:endParaRPr>
          </a:p>
          <a:p>
            <a:pPr indent="0" lvl="0" marL="0" rtl="0" algn="l">
              <a:lnSpc>
                <a:spcPct val="150000"/>
              </a:lnSpc>
              <a:spcBef>
                <a:spcPts val="800"/>
              </a:spcBef>
              <a:spcAft>
                <a:spcPts val="0"/>
              </a:spcAft>
              <a:buNone/>
            </a:pPr>
            <a:r>
              <a:rPr lang="en" sz="2400">
                <a:solidFill>
                  <a:srgbClr val="93A299"/>
                </a:solidFill>
              </a:rPr>
              <a:t>•</a:t>
            </a:r>
            <a:r>
              <a:rPr lang="en" sz="2400">
                <a:solidFill>
                  <a:srgbClr val="292934"/>
                </a:solidFill>
              </a:rPr>
              <a:t>Canny Edge Detection</a:t>
            </a:r>
            <a:endParaRPr sz="2400">
              <a:solidFill>
                <a:srgbClr val="292934"/>
              </a:solidFill>
            </a:endParaRPr>
          </a:p>
          <a:p>
            <a:pPr indent="0" lvl="0" marL="0" rtl="0" algn="l">
              <a:lnSpc>
                <a:spcPct val="150000"/>
              </a:lnSpc>
              <a:spcBef>
                <a:spcPts val="800"/>
              </a:spcBef>
              <a:spcAft>
                <a:spcPts val="0"/>
              </a:spcAft>
              <a:buNone/>
            </a:pPr>
            <a:r>
              <a:rPr lang="en" sz="2400">
                <a:solidFill>
                  <a:srgbClr val="93A299"/>
                </a:solidFill>
              </a:rPr>
              <a:t>•</a:t>
            </a:r>
            <a:r>
              <a:rPr lang="en" sz="2400">
                <a:solidFill>
                  <a:srgbClr val="292934"/>
                </a:solidFill>
              </a:rPr>
              <a:t>Hough Transform</a:t>
            </a:r>
            <a:endParaRPr sz="2400"/>
          </a:p>
        </p:txBody>
      </p:sp>
      <p:sp>
        <p:nvSpPr>
          <p:cNvPr id="174" name="Google Shape;174;p2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solidFill>
                  <a:srgbClr val="D2533C"/>
                </a:solidFill>
              </a:rPr>
              <a:t>Grayscale Images</a:t>
            </a:r>
            <a:endParaRPr/>
          </a:p>
        </p:txBody>
      </p:sp>
      <p:sp>
        <p:nvSpPr>
          <p:cNvPr id="180" name="Google Shape;180;p25"/>
          <p:cNvSpPr txBox="1"/>
          <p:nvPr>
            <p:ph idx="1" type="body"/>
          </p:nvPr>
        </p:nvSpPr>
        <p:spPr>
          <a:xfrm>
            <a:off x="311700" y="1696550"/>
            <a:ext cx="8520600" cy="3339000"/>
          </a:xfrm>
          <a:prstGeom prst="rect">
            <a:avLst/>
          </a:prstGeom>
        </p:spPr>
        <p:txBody>
          <a:bodyPr anchorCtr="0" anchor="t" bIns="91425" lIns="91425" spcFirstLastPara="1" rIns="91425" wrap="square" tIns="91425">
            <a:normAutofit/>
          </a:bodyPr>
          <a:lstStyle/>
          <a:p>
            <a:pPr indent="0" lvl="0" marL="0" rtl="0" algn="l">
              <a:lnSpc>
                <a:spcPct val="150000"/>
              </a:lnSpc>
              <a:spcBef>
                <a:spcPts val="800"/>
              </a:spcBef>
              <a:spcAft>
                <a:spcPts val="0"/>
              </a:spcAft>
              <a:buNone/>
            </a:pPr>
            <a:r>
              <a:rPr lang="en" sz="2400"/>
              <a:t> </a:t>
            </a:r>
            <a:endParaRPr sz="2400"/>
          </a:p>
        </p:txBody>
      </p:sp>
      <p:pic>
        <p:nvPicPr>
          <p:cNvPr id="181" name="Google Shape;181;p25"/>
          <p:cNvPicPr preferRelativeResize="0"/>
          <p:nvPr/>
        </p:nvPicPr>
        <p:blipFill>
          <a:blip r:embed="rId3">
            <a:alphaModFix/>
          </a:blip>
          <a:stretch>
            <a:fillRect/>
          </a:stretch>
        </p:blipFill>
        <p:spPr>
          <a:xfrm>
            <a:off x="450413" y="1534613"/>
            <a:ext cx="7839075" cy="2371725"/>
          </a:xfrm>
          <a:prstGeom prst="rect">
            <a:avLst/>
          </a:prstGeom>
          <a:noFill/>
          <a:ln>
            <a:noFill/>
          </a:ln>
        </p:spPr>
      </p:pic>
      <p:sp>
        <p:nvSpPr>
          <p:cNvPr id="182" name="Google Shape;182;p2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solidFill>
                  <a:srgbClr val="D2533C"/>
                </a:solidFill>
              </a:rPr>
              <a:t>Smoothing</a:t>
            </a:r>
            <a:endParaRPr/>
          </a:p>
        </p:txBody>
      </p:sp>
      <p:sp>
        <p:nvSpPr>
          <p:cNvPr id="188" name="Google Shape;188;p26"/>
          <p:cNvSpPr txBox="1"/>
          <p:nvPr>
            <p:ph idx="1" type="body"/>
          </p:nvPr>
        </p:nvSpPr>
        <p:spPr>
          <a:xfrm>
            <a:off x="311700" y="1289450"/>
            <a:ext cx="8520600" cy="3339000"/>
          </a:xfrm>
          <a:prstGeom prst="rect">
            <a:avLst/>
          </a:prstGeom>
        </p:spPr>
        <p:txBody>
          <a:bodyPr anchorCtr="0" anchor="t" bIns="91425" lIns="91425" spcFirstLastPara="1" rIns="91425" wrap="square" tIns="91425">
            <a:normAutofit/>
          </a:bodyPr>
          <a:lstStyle/>
          <a:p>
            <a:pPr indent="0" lvl="0" marL="0" rtl="0" algn="l">
              <a:lnSpc>
                <a:spcPct val="150000"/>
              </a:lnSpc>
              <a:spcBef>
                <a:spcPts val="800"/>
              </a:spcBef>
              <a:spcAft>
                <a:spcPts val="0"/>
              </a:spcAft>
              <a:buNone/>
            </a:pPr>
            <a:r>
              <a:rPr lang="en">
                <a:solidFill>
                  <a:srgbClr val="93A299"/>
                </a:solidFill>
                <a:latin typeface="Arial"/>
                <a:ea typeface="Arial"/>
                <a:cs typeface="Arial"/>
                <a:sym typeface="Arial"/>
              </a:rPr>
              <a:t>•</a:t>
            </a:r>
            <a:r>
              <a:rPr lang="en">
                <a:solidFill>
                  <a:srgbClr val="292934"/>
                </a:solidFill>
              </a:rPr>
              <a:t>As we need to reduce the number of lines we detect, we want to focus only on the most significant lines (the lane ones), not those on every object, so now it comes to smoothing or blurring.</a:t>
            </a:r>
            <a:endParaRPr/>
          </a:p>
        </p:txBody>
      </p:sp>
      <p:pic>
        <p:nvPicPr>
          <p:cNvPr id="189" name="Google Shape;189;p26"/>
          <p:cNvPicPr preferRelativeResize="0"/>
          <p:nvPr/>
        </p:nvPicPr>
        <p:blipFill>
          <a:blip r:embed="rId3">
            <a:alphaModFix/>
          </a:blip>
          <a:stretch>
            <a:fillRect/>
          </a:stretch>
        </p:blipFill>
        <p:spPr>
          <a:xfrm>
            <a:off x="2570500" y="2551672"/>
            <a:ext cx="3369900" cy="2119300"/>
          </a:xfrm>
          <a:prstGeom prst="rect">
            <a:avLst/>
          </a:prstGeom>
          <a:noFill/>
          <a:ln>
            <a:noFill/>
          </a:ln>
        </p:spPr>
      </p:pic>
      <p:sp>
        <p:nvSpPr>
          <p:cNvPr id="190" name="Google Shape;190;p2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solidFill>
                  <a:srgbClr val="D2533C"/>
                </a:solidFill>
              </a:rPr>
              <a:t>Canny Edge Detection </a:t>
            </a:r>
            <a:r>
              <a:rPr lang="en" sz="2350">
                <a:solidFill>
                  <a:srgbClr val="000000"/>
                </a:solidFill>
              </a:rPr>
              <a:t>(</a:t>
            </a:r>
            <a:r>
              <a:rPr b="1" lang="en" sz="2400">
                <a:solidFill>
                  <a:srgbClr val="292934"/>
                </a:solidFill>
              </a:rPr>
              <a:t>Intensity of gradient)</a:t>
            </a:r>
            <a:endParaRPr/>
          </a:p>
        </p:txBody>
      </p:sp>
      <p:pic>
        <p:nvPicPr>
          <p:cNvPr id="196" name="Google Shape;196;p27"/>
          <p:cNvPicPr preferRelativeResize="0"/>
          <p:nvPr/>
        </p:nvPicPr>
        <p:blipFill>
          <a:blip r:embed="rId3">
            <a:alphaModFix/>
          </a:blip>
          <a:stretch>
            <a:fillRect/>
          </a:stretch>
        </p:blipFill>
        <p:spPr>
          <a:xfrm>
            <a:off x="736375" y="1171675"/>
            <a:ext cx="6638299" cy="3740200"/>
          </a:xfrm>
          <a:prstGeom prst="rect">
            <a:avLst/>
          </a:prstGeom>
          <a:noFill/>
          <a:ln>
            <a:noFill/>
          </a:ln>
        </p:spPr>
      </p:pic>
      <p:sp>
        <p:nvSpPr>
          <p:cNvPr id="197" name="Google Shape;197;p2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solidFill>
                  <a:srgbClr val="D2533C"/>
                </a:solidFill>
              </a:rPr>
              <a:t>Extracting the Region of Interest</a:t>
            </a:r>
            <a:endParaRPr/>
          </a:p>
        </p:txBody>
      </p:sp>
      <p:sp>
        <p:nvSpPr>
          <p:cNvPr id="203" name="Google Shape;203;p2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lnSpc>
                <a:spcPct val="150000"/>
              </a:lnSpc>
              <a:spcBef>
                <a:spcPts val="800"/>
              </a:spcBef>
              <a:spcAft>
                <a:spcPts val="0"/>
              </a:spcAft>
              <a:buNone/>
            </a:pPr>
            <a:r>
              <a:t/>
            </a:r>
            <a:endParaRPr sz="2400">
              <a:solidFill>
                <a:srgbClr val="292934"/>
              </a:solidFill>
            </a:endParaRPr>
          </a:p>
          <a:p>
            <a:pPr indent="0" lvl="0" marL="0" rtl="0" algn="l">
              <a:spcBef>
                <a:spcPts val="0"/>
              </a:spcBef>
              <a:spcAft>
                <a:spcPts val="0"/>
              </a:spcAft>
              <a:buNone/>
            </a:pPr>
            <a:r>
              <a:t/>
            </a:r>
            <a:endParaRPr sz="2400"/>
          </a:p>
        </p:txBody>
      </p:sp>
      <p:pic>
        <p:nvPicPr>
          <p:cNvPr id="204" name="Google Shape;204;p28"/>
          <p:cNvPicPr preferRelativeResize="0"/>
          <p:nvPr/>
        </p:nvPicPr>
        <p:blipFill>
          <a:blip r:embed="rId3">
            <a:alphaModFix/>
          </a:blip>
          <a:stretch>
            <a:fillRect/>
          </a:stretch>
        </p:blipFill>
        <p:spPr>
          <a:xfrm>
            <a:off x="942975" y="1466850"/>
            <a:ext cx="6800850" cy="2057400"/>
          </a:xfrm>
          <a:prstGeom prst="rect">
            <a:avLst/>
          </a:prstGeom>
          <a:noFill/>
          <a:ln>
            <a:noFill/>
          </a:ln>
        </p:spPr>
      </p:pic>
      <p:sp>
        <p:nvSpPr>
          <p:cNvPr id="205" name="Google Shape;205;p2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solidFill>
                  <a:srgbClr val="D2533C"/>
                </a:solidFill>
              </a:rPr>
              <a:t>Hough Transform</a:t>
            </a:r>
            <a:endParaRPr/>
          </a:p>
        </p:txBody>
      </p:sp>
      <p:sp>
        <p:nvSpPr>
          <p:cNvPr id="211" name="Google Shape;211;p29"/>
          <p:cNvSpPr txBox="1"/>
          <p:nvPr>
            <p:ph idx="1" type="body"/>
          </p:nvPr>
        </p:nvSpPr>
        <p:spPr>
          <a:xfrm>
            <a:off x="311700" y="1408600"/>
            <a:ext cx="8520600" cy="3339000"/>
          </a:xfrm>
          <a:prstGeom prst="rect">
            <a:avLst/>
          </a:prstGeom>
        </p:spPr>
        <p:txBody>
          <a:bodyPr anchorCtr="0" anchor="t" bIns="91425" lIns="91425" spcFirstLastPara="1" rIns="91425" wrap="square" tIns="91425">
            <a:normAutofit/>
          </a:bodyPr>
          <a:lstStyle/>
          <a:p>
            <a:pPr indent="0" lvl="0" marL="0" rtl="0" algn="l">
              <a:lnSpc>
                <a:spcPct val="150000"/>
              </a:lnSpc>
              <a:spcBef>
                <a:spcPts val="800"/>
              </a:spcBef>
              <a:spcAft>
                <a:spcPts val="0"/>
              </a:spcAft>
              <a:buNone/>
            </a:pPr>
            <a:r>
              <a:rPr lang="en" sz="2700">
                <a:solidFill>
                  <a:srgbClr val="93A299"/>
                </a:solidFill>
                <a:latin typeface="Arial"/>
                <a:ea typeface="Arial"/>
                <a:cs typeface="Arial"/>
                <a:sym typeface="Arial"/>
              </a:rPr>
              <a:t>•</a:t>
            </a:r>
            <a:r>
              <a:rPr lang="en" sz="2400">
                <a:solidFill>
                  <a:srgbClr val="292934"/>
                </a:solidFill>
              </a:rPr>
              <a:t>The goal of Hough transform is to find lines by identifying all points that lie on them.</a:t>
            </a:r>
            <a:endParaRPr sz="2400">
              <a:solidFill>
                <a:srgbClr val="292934"/>
              </a:solidFill>
            </a:endParaRPr>
          </a:p>
          <a:p>
            <a:pPr indent="0" lvl="0" marL="0" rtl="0" algn="l">
              <a:lnSpc>
                <a:spcPct val="150000"/>
              </a:lnSpc>
              <a:spcBef>
                <a:spcPts val="800"/>
              </a:spcBef>
              <a:spcAft>
                <a:spcPts val="0"/>
              </a:spcAft>
              <a:buNone/>
            </a:pPr>
            <a:r>
              <a:rPr lang="en" sz="2400">
                <a:solidFill>
                  <a:srgbClr val="93A299"/>
                </a:solidFill>
              </a:rPr>
              <a:t>•</a:t>
            </a:r>
            <a:r>
              <a:rPr lang="en" sz="2400">
                <a:solidFill>
                  <a:srgbClr val="292934"/>
                </a:solidFill>
              </a:rPr>
              <a:t>We need to connect all segments that lie on a lane line to form a line that fits them all.</a:t>
            </a:r>
            <a:endParaRPr sz="2400"/>
          </a:p>
        </p:txBody>
      </p:sp>
      <p:sp>
        <p:nvSpPr>
          <p:cNvPr id="212" name="Google Shape;212;p2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solidFill>
                  <a:srgbClr val="D2533C"/>
                </a:solidFill>
              </a:rPr>
              <a:t>Final Result</a:t>
            </a:r>
            <a:endParaRPr/>
          </a:p>
        </p:txBody>
      </p:sp>
      <p:sp>
        <p:nvSpPr>
          <p:cNvPr id="218" name="Google Shape;218;p30"/>
          <p:cNvSpPr txBox="1"/>
          <p:nvPr>
            <p:ph idx="1" type="body"/>
          </p:nvPr>
        </p:nvSpPr>
        <p:spPr>
          <a:xfrm>
            <a:off x="311700" y="13822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pic>
        <p:nvPicPr>
          <p:cNvPr id="219" name="Google Shape;219;p30"/>
          <p:cNvPicPr preferRelativeResize="0"/>
          <p:nvPr/>
        </p:nvPicPr>
        <p:blipFill>
          <a:blip r:embed="rId3">
            <a:alphaModFix/>
          </a:blip>
          <a:stretch>
            <a:fillRect/>
          </a:stretch>
        </p:blipFill>
        <p:spPr>
          <a:xfrm>
            <a:off x="1743224" y="1382275"/>
            <a:ext cx="5657562" cy="3182400"/>
          </a:xfrm>
          <a:prstGeom prst="rect">
            <a:avLst/>
          </a:prstGeom>
          <a:noFill/>
          <a:ln>
            <a:noFill/>
          </a:ln>
        </p:spPr>
      </p:pic>
      <p:sp>
        <p:nvSpPr>
          <p:cNvPr id="220" name="Google Shape;220;p3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200"/>
              <a:buNone/>
            </a:pPr>
            <a:r>
              <a:rPr lang="en"/>
              <a:t>Traffic Sign Recognition</a:t>
            </a:r>
            <a:endParaRPr/>
          </a:p>
        </p:txBody>
      </p:sp>
      <p:sp>
        <p:nvSpPr>
          <p:cNvPr id="226" name="Google Shape;226;p3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 </a:t>
            </a:r>
            <a:endParaRPr/>
          </a:p>
        </p:txBody>
      </p:sp>
      <p:sp>
        <p:nvSpPr>
          <p:cNvPr id="94" name="Google Shape;94;p1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 </a:t>
            </a:r>
            <a:endParaRPr/>
          </a:p>
        </p:txBody>
      </p:sp>
      <p:sp>
        <p:nvSpPr>
          <p:cNvPr id="95" name="Google Shape;95;p14"/>
          <p:cNvSpPr txBox="1"/>
          <p:nvPr/>
        </p:nvSpPr>
        <p:spPr>
          <a:xfrm>
            <a:off x="744725" y="556050"/>
            <a:ext cx="6116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lt1"/>
                </a:solidFill>
                <a:latin typeface="Roboto"/>
                <a:ea typeface="Roboto"/>
                <a:cs typeface="Roboto"/>
                <a:sym typeface="Roboto"/>
              </a:rPr>
              <a:t>Presented by:</a:t>
            </a:r>
            <a:endParaRPr sz="3600">
              <a:solidFill>
                <a:schemeClr val="lt1"/>
              </a:solidFill>
              <a:latin typeface="Roboto"/>
              <a:ea typeface="Roboto"/>
              <a:cs typeface="Roboto"/>
              <a:sym typeface="Roboto"/>
            </a:endParaRPr>
          </a:p>
          <a:p>
            <a:pPr indent="0" lvl="0" marL="0" rtl="0" algn="l">
              <a:spcBef>
                <a:spcPts val="0"/>
              </a:spcBef>
              <a:spcAft>
                <a:spcPts val="0"/>
              </a:spcAft>
              <a:buNone/>
            </a:pPr>
            <a:r>
              <a:t/>
            </a:r>
            <a:endParaRPr sz="3600">
              <a:solidFill>
                <a:schemeClr val="lt1"/>
              </a:solidFill>
              <a:latin typeface="Roboto"/>
              <a:ea typeface="Roboto"/>
              <a:cs typeface="Roboto"/>
              <a:sym typeface="Roboto"/>
            </a:endParaRPr>
          </a:p>
          <a:p>
            <a:pPr indent="0" lvl="0" marL="0" rtl="0" algn="l">
              <a:spcBef>
                <a:spcPts val="0"/>
              </a:spcBef>
              <a:spcAft>
                <a:spcPts val="0"/>
              </a:spcAft>
              <a:buNone/>
            </a:pPr>
            <a:r>
              <a:rPr lang="en" sz="3600">
                <a:solidFill>
                  <a:schemeClr val="lt1"/>
                </a:solidFill>
                <a:latin typeface="Roboto"/>
                <a:ea typeface="Roboto"/>
                <a:cs typeface="Roboto"/>
                <a:sym typeface="Roboto"/>
              </a:rPr>
              <a:t>Abdelrahman Abdelmoneam</a:t>
            </a:r>
            <a:endParaRPr sz="3600">
              <a:solidFill>
                <a:schemeClr val="lt1"/>
              </a:solidFill>
              <a:latin typeface="Roboto"/>
              <a:ea typeface="Roboto"/>
              <a:cs typeface="Roboto"/>
              <a:sym typeface="Roboto"/>
            </a:endParaRPr>
          </a:p>
          <a:p>
            <a:pPr indent="0" lvl="0" marL="0" rtl="0" algn="l">
              <a:spcBef>
                <a:spcPts val="0"/>
              </a:spcBef>
              <a:spcAft>
                <a:spcPts val="0"/>
              </a:spcAft>
              <a:buNone/>
            </a:pPr>
            <a:r>
              <a:rPr lang="en" sz="3600">
                <a:solidFill>
                  <a:schemeClr val="lt1"/>
                </a:solidFill>
                <a:latin typeface="Roboto"/>
                <a:ea typeface="Roboto"/>
                <a:cs typeface="Roboto"/>
                <a:sym typeface="Roboto"/>
              </a:rPr>
              <a:t>Omar Khaled</a:t>
            </a:r>
            <a:endParaRPr sz="3600">
              <a:solidFill>
                <a:schemeClr val="lt1"/>
              </a:solidFill>
              <a:latin typeface="Roboto"/>
              <a:ea typeface="Roboto"/>
              <a:cs typeface="Roboto"/>
              <a:sym typeface="Roboto"/>
            </a:endParaRPr>
          </a:p>
        </p:txBody>
      </p:sp>
      <p:sp>
        <p:nvSpPr>
          <p:cNvPr id="96" name="Google Shape;96;p14"/>
          <p:cNvSpPr txBox="1"/>
          <p:nvPr/>
        </p:nvSpPr>
        <p:spPr>
          <a:xfrm>
            <a:off x="744725" y="3250725"/>
            <a:ext cx="5719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lt1"/>
                </a:solidFill>
                <a:latin typeface="Roboto"/>
                <a:ea typeface="Roboto"/>
                <a:cs typeface="Roboto"/>
                <a:sym typeface="Roboto"/>
              </a:rPr>
              <a:t>Under the supervision of:</a:t>
            </a:r>
            <a:endParaRPr sz="3600">
              <a:solidFill>
                <a:schemeClr val="lt1"/>
              </a:solidFill>
              <a:latin typeface="Roboto"/>
              <a:ea typeface="Roboto"/>
              <a:cs typeface="Roboto"/>
              <a:sym typeface="Roboto"/>
            </a:endParaRPr>
          </a:p>
          <a:p>
            <a:pPr indent="0" lvl="0" marL="0" rtl="0" algn="l">
              <a:spcBef>
                <a:spcPts val="0"/>
              </a:spcBef>
              <a:spcAft>
                <a:spcPts val="0"/>
              </a:spcAft>
              <a:buNone/>
            </a:pPr>
            <a:r>
              <a:rPr lang="en" sz="3600">
                <a:solidFill>
                  <a:schemeClr val="lt1"/>
                </a:solidFill>
                <a:latin typeface="Roboto"/>
                <a:ea typeface="Roboto"/>
                <a:cs typeface="Roboto"/>
                <a:sym typeface="Roboto"/>
              </a:rPr>
              <a:t>Dr. Ashraf Al-Marakeby </a:t>
            </a:r>
            <a:endParaRPr sz="3600">
              <a:solidFill>
                <a:schemeClr val="lt1"/>
              </a:solidFill>
              <a:latin typeface="Roboto"/>
              <a:ea typeface="Roboto"/>
              <a:cs typeface="Roboto"/>
              <a:sym typeface="Roboto"/>
            </a:endParaRPr>
          </a:p>
        </p:txBody>
      </p:sp>
      <p:sp>
        <p:nvSpPr>
          <p:cNvPr id="97" name="Google Shape;97;p1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30" name="Shape 230"/>
        <p:cNvGrpSpPr/>
        <p:nvPr/>
      </p:nvGrpSpPr>
      <p:grpSpPr>
        <a:xfrm>
          <a:off x="0" y="0"/>
          <a:ext cx="0" cy="0"/>
          <a:chOff x="0" y="0"/>
          <a:chExt cx="0" cy="0"/>
        </a:xfrm>
      </p:grpSpPr>
      <p:sp>
        <p:nvSpPr>
          <p:cNvPr id="231" name="Google Shape;231;p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a:t>The Goal and Challenge </a:t>
            </a:r>
            <a:endParaRPr/>
          </a:p>
        </p:txBody>
      </p:sp>
      <p:sp>
        <p:nvSpPr>
          <p:cNvPr id="232" name="Google Shape;232;p3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lang="en" sz="2400"/>
              <a:t>Enable The </a:t>
            </a:r>
            <a:r>
              <a:rPr b="1" lang="en" sz="2400"/>
              <a:t>car</a:t>
            </a:r>
            <a:r>
              <a:rPr lang="en" sz="2400"/>
              <a:t> to </a:t>
            </a:r>
            <a:r>
              <a:rPr b="1" lang="en" sz="2400"/>
              <a:t>recognize</a:t>
            </a:r>
            <a:r>
              <a:rPr lang="en" sz="2400"/>
              <a:t> and understand </a:t>
            </a:r>
            <a:r>
              <a:rPr b="1" lang="en" sz="2400"/>
              <a:t>43 </a:t>
            </a:r>
            <a:br>
              <a:rPr b="1" lang="en" sz="2400"/>
            </a:br>
            <a:r>
              <a:rPr b="1" lang="en" sz="2400"/>
              <a:t> </a:t>
            </a:r>
            <a:r>
              <a:rPr lang="en" sz="2400"/>
              <a:t>kinds of </a:t>
            </a:r>
            <a:r>
              <a:rPr b="1" lang="en" sz="2400"/>
              <a:t>images</a:t>
            </a:r>
            <a:r>
              <a:rPr lang="en" sz="2400"/>
              <a:t> to be able to make a better decisions.</a:t>
            </a:r>
            <a:r>
              <a:rPr lang="en" sz="2500"/>
              <a:t> </a:t>
            </a:r>
            <a:r>
              <a:rPr lang="en"/>
              <a:t>                                </a:t>
            </a:r>
            <a:endParaRPr/>
          </a:p>
        </p:txBody>
      </p:sp>
      <p:sp>
        <p:nvSpPr>
          <p:cNvPr id="233" name="Google Shape;233;p3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p>
            <a:pPr indent="-381000" lvl="0" marL="457200" rtl="0" algn="l">
              <a:lnSpc>
                <a:spcPct val="115000"/>
              </a:lnSpc>
              <a:spcBef>
                <a:spcPts val="0"/>
              </a:spcBef>
              <a:spcAft>
                <a:spcPts val="0"/>
              </a:spcAft>
              <a:buSzPts val="2400"/>
              <a:buChar char="➔"/>
            </a:pPr>
            <a:r>
              <a:rPr lang="en" sz="2400"/>
              <a:t>Requires high-performance software with low quality </a:t>
            </a:r>
            <a:r>
              <a:rPr b="1" lang="en" sz="2400"/>
              <a:t>data</a:t>
            </a:r>
            <a:r>
              <a:rPr lang="en" sz="2400"/>
              <a:t>.</a:t>
            </a:r>
            <a:endParaRPr sz="2400"/>
          </a:p>
        </p:txBody>
      </p:sp>
      <p:sp>
        <p:nvSpPr>
          <p:cNvPr id="234" name="Google Shape;234;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German Traffic Sign DataSet</a:t>
            </a:r>
            <a:endParaRPr/>
          </a:p>
        </p:txBody>
      </p:sp>
      <p:sp>
        <p:nvSpPr>
          <p:cNvPr id="240" name="Google Shape;240;p3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1200"/>
              </a:spcAft>
              <a:buSzPts val="1800"/>
              <a:buNone/>
            </a:pPr>
            <a:r>
              <a:rPr lang="en"/>
              <a:t>يييييي</a:t>
            </a:r>
            <a:endParaRPr/>
          </a:p>
        </p:txBody>
      </p:sp>
      <p:pic>
        <p:nvPicPr>
          <p:cNvPr id="241" name="Google Shape;241;p33"/>
          <p:cNvPicPr preferRelativeResize="0"/>
          <p:nvPr/>
        </p:nvPicPr>
        <p:blipFill rotWithShape="1">
          <a:blip r:embed="rId3">
            <a:alphaModFix/>
          </a:blip>
          <a:srcRect b="0" l="0" r="0" t="0"/>
          <a:stretch/>
        </p:blipFill>
        <p:spPr>
          <a:xfrm>
            <a:off x="406650" y="1318625"/>
            <a:ext cx="5902949" cy="3037538"/>
          </a:xfrm>
          <a:prstGeom prst="rect">
            <a:avLst/>
          </a:prstGeom>
          <a:noFill/>
          <a:ln>
            <a:noFill/>
          </a:ln>
        </p:spPr>
      </p:pic>
      <p:sp>
        <p:nvSpPr>
          <p:cNvPr id="242" name="Google Shape;242;p3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011"/>
              <a:t>DataSet Pre-Processing</a:t>
            </a:r>
            <a:endParaRPr sz="3011"/>
          </a:p>
        </p:txBody>
      </p:sp>
      <p:sp>
        <p:nvSpPr>
          <p:cNvPr id="248" name="Google Shape;248;p3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p>
            <a:pPr indent="-381000" lvl="0" marL="457200" rtl="0" algn="l">
              <a:lnSpc>
                <a:spcPct val="115000"/>
              </a:lnSpc>
              <a:spcBef>
                <a:spcPts val="0"/>
              </a:spcBef>
              <a:spcAft>
                <a:spcPts val="0"/>
              </a:spcAft>
              <a:buSzPts val="2400"/>
              <a:buChar char="●"/>
            </a:pPr>
            <a:r>
              <a:rPr lang="en" sz="2400"/>
              <a:t>DataSet Contains </a:t>
            </a:r>
            <a:r>
              <a:rPr b="1" lang="en" sz="2400"/>
              <a:t>39000</a:t>
            </a:r>
            <a:r>
              <a:rPr lang="en" sz="2400"/>
              <a:t> file image.</a:t>
            </a:r>
            <a:endParaRPr sz="2400"/>
          </a:p>
          <a:p>
            <a:pPr indent="-381000" lvl="0" marL="457200" rtl="0" algn="l">
              <a:lnSpc>
                <a:spcPct val="115000"/>
              </a:lnSpc>
              <a:spcBef>
                <a:spcPts val="0"/>
              </a:spcBef>
              <a:spcAft>
                <a:spcPts val="0"/>
              </a:spcAft>
              <a:buSzPts val="2400"/>
              <a:buChar char="●"/>
            </a:pPr>
            <a:r>
              <a:rPr lang="en" sz="2400"/>
              <a:t>Each file image has </a:t>
            </a:r>
            <a:r>
              <a:rPr b="1" lang="en" sz="2400"/>
              <a:t>real image</a:t>
            </a:r>
            <a:r>
              <a:rPr lang="en" sz="2400"/>
              <a:t> and the </a:t>
            </a:r>
            <a:r>
              <a:rPr b="1" lang="en" sz="2400"/>
              <a:t>label</a:t>
            </a:r>
            <a:r>
              <a:rPr lang="en" sz="2400"/>
              <a:t> of it.</a:t>
            </a:r>
            <a:endParaRPr sz="2400"/>
          </a:p>
          <a:p>
            <a:pPr indent="-381000" lvl="0" marL="457200" rtl="0" algn="l">
              <a:lnSpc>
                <a:spcPct val="115000"/>
              </a:lnSpc>
              <a:spcBef>
                <a:spcPts val="0"/>
              </a:spcBef>
              <a:spcAft>
                <a:spcPts val="0"/>
              </a:spcAft>
              <a:buSzPts val="2400"/>
              <a:buChar char="●"/>
            </a:pPr>
            <a:r>
              <a:rPr lang="en" sz="2400"/>
              <a:t>Split Dataset to 80% for </a:t>
            </a:r>
            <a:r>
              <a:rPr b="1" lang="en" sz="2400"/>
              <a:t>training</a:t>
            </a:r>
            <a:r>
              <a:rPr lang="en" sz="2400"/>
              <a:t> and the rest for </a:t>
            </a:r>
            <a:r>
              <a:rPr b="1" lang="en" sz="2400"/>
              <a:t>testing</a:t>
            </a:r>
            <a:r>
              <a:rPr lang="en" sz="2400"/>
              <a:t>.</a:t>
            </a:r>
            <a:endParaRPr sz="2400"/>
          </a:p>
          <a:p>
            <a:pPr indent="-381000" lvl="0" marL="457200" rtl="0" algn="l">
              <a:lnSpc>
                <a:spcPct val="115000"/>
              </a:lnSpc>
              <a:spcBef>
                <a:spcPts val="0"/>
              </a:spcBef>
              <a:spcAft>
                <a:spcPts val="0"/>
              </a:spcAft>
              <a:buSzPts val="2400"/>
              <a:buChar char="●"/>
            </a:pPr>
            <a:r>
              <a:rPr lang="en" sz="2400"/>
              <a:t>Extracting Data from </a:t>
            </a:r>
            <a:r>
              <a:rPr b="1" lang="en" sz="2400"/>
              <a:t>File </a:t>
            </a:r>
            <a:r>
              <a:rPr lang="en" sz="2400"/>
              <a:t>and build our own </a:t>
            </a:r>
            <a:r>
              <a:rPr b="1" lang="en" sz="2400"/>
              <a:t>dataset</a:t>
            </a:r>
            <a:r>
              <a:rPr lang="en" sz="2400"/>
              <a:t> to match with </a:t>
            </a:r>
            <a:r>
              <a:rPr b="1" lang="en" sz="2400"/>
              <a:t>deep learning</a:t>
            </a:r>
            <a:r>
              <a:rPr lang="en" sz="2400"/>
              <a:t> frameworks. </a:t>
            </a:r>
            <a:endParaRPr sz="2400"/>
          </a:p>
        </p:txBody>
      </p:sp>
      <p:sp>
        <p:nvSpPr>
          <p:cNvPr id="249" name="Google Shape;249;p3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53" name="Shape 253"/>
        <p:cNvGrpSpPr/>
        <p:nvPr/>
      </p:nvGrpSpPr>
      <p:grpSpPr>
        <a:xfrm>
          <a:off x="0" y="0"/>
          <a:ext cx="0" cy="0"/>
          <a:chOff x="0" y="0"/>
          <a:chExt cx="0" cy="0"/>
        </a:xfrm>
      </p:grpSpPr>
      <p:sp>
        <p:nvSpPr>
          <p:cNvPr id="254" name="Google Shape;254;p3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a:t>Architecture of the Network</a:t>
            </a:r>
            <a:endParaRPr sz="3300"/>
          </a:p>
        </p:txBody>
      </p:sp>
      <p:sp>
        <p:nvSpPr>
          <p:cNvPr id="255" name="Google Shape;255;p3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p>
            <a:pPr indent="-381000" lvl="0" marL="457200" rtl="0" algn="l">
              <a:lnSpc>
                <a:spcPct val="115000"/>
              </a:lnSpc>
              <a:spcBef>
                <a:spcPts val="0"/>
              </a:spcBef>
              <a:spcAft>
                <a:spcPts val="0"/>
              </a:spcAft>
              <a:buSzPts val="2400"/>
              <a:buChar char="●"/>
            </a:pPr>
            <a:r>
              <a:rPr lang="en" sz="2400"/>
              <a:t>Transfer Learning.</a:t>
            </a:r>
            <a:endParaRPr sz="2400"/>
          </a:p>
          <a:p>
            <a:pPr indent="-381000" lvl="1" marL="914400" rtl="0" algn="l">
              <a:lnSpc>
                <a:spcPct val="115000"/>
              </a:lnSpc>
              <a:spcBef>
                <a:spcPts val="0"/>
              </a:spcBef>
              <a:spcAft>
                <a:spcPts val="0"/>
              </a:spcAft>
              <a:buSzPts val="2400"/>
              <a:buChar char="○"/>
            </a:pPr>
            <a:r>
              <a:rPr lang="en" sz="2400"/>
              <a:t>GPU Vs CPU.</a:t>
            </a:r>
            <a:endParaRPr sz="2400"/>
          </a:p>
          <a:p>
            <a:pPr indent="-381000" lvl="1" marL="914400" rtl="0" algn="l">
              <a:lnSpc>
                <a:spcPct val="115000"/>
              </a:lnSpc>
              <a:spcBef>
                <a:spcPts val="0"/>
              </a:spcBef>
              <a:spcAft>
                <a:spcPts val="0"/>
              </a:spcAft>
              <a:buSzPts val="2400"/>
              <a:buChar char="○"/>
            </a:pPr>
            <a:r>
              <a:rPr lang="en" sz="2400"/>
              <a:t>VGG 16.</a:t>
            </a:r>
            <a:endParaRPr sz="2400"/>
          </a:p>
          <a:p>
            <a:pPr indent="-381000" lvl="1" marL="914400" rtl="0" algn="l">
              <a:lnSpc>
                <a:spcPct val="115000"/>
              </a:lnSpc>
              <a:spcBef>
                <a:spcPts val="0"/>
              </a:spcBef>
              <a:spcAft>
                <a:spcPts val="0"/>
              </a:spcAft>
              <a:buSzPts val="2400"/>
              <a:buChar char="○"/>
            </a:pPr>
            <a:r>
              <a:rPr lang="en" sz="2400"/>
              <a:t>Image Net.	</a:t>
            </a:r>
            <a:endParaRPr sz="2400"/>
          </a:p>
          <a:p>
            <a:pPr indent="0" lvl="0" marL="0" rtl="0" algn="l">
              <a:lnSpc>
                <a:spcPct val="115000"/>
              </a:lnSpc>
              <a:spcBef>
                <a:spcPts val="1200"/>
              </a:spcBef>
              <a:spcAft>
                <a:spcPts val="1200"/>
              </a:spcAft>
              <a:buSzPts val="1400"/>
              <a:buNone/>
            </a:pPr>
            <a:r>
              <a:t/>
            </a:r>
            <a:endParaRPr sz="2400"/>
          </a:p>
        </p:txBody>
      </p:sp>
      <p:sp>
        <p:nvSpPr>
          <p:cNvPr id="256" name="Google Shape;256;p3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Convolutional Neural Network from Scratch.</a:t>
            </a:r>
            <a:endParaRPr sz="2500"/>
          </a:p>
        </p:txBody>
      </p:sp>
      <p:sp>
        <p:nvSpPr>
          <p:cNvPr id="257" name="Google Shape;257;p3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idx="4294967295" type="title"/>
          </p:nvPr>
        </p:nvSpPr>
        <p:spPr>
          <a:xfrm>
            <a:off x="311700" y="410000"/>
            <a:ext cx="8520600" cy="607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VGG 16 Architecture</a:t>
            </a:r>
            <a:endParaRPr/>
          </a:p>
        </p:txBody>
      </p:sp>
      <p:pic>
        <p:nvPicPr>
          <p:cNvPr id="263" name="Google Shape;263;p36"/>
          <p:cNvPicPr preferRelativeResize="0"/>
          <p:nvPr/>
        </p:nvPicPr>
        <p:blipFill rotWithShape="1">
          <a:blip r:embed="rId3">
            <a:alphaModFix/>
          </a:blip>
          <a:srcRect b="-8780" l="-1550" r="1549" t="8780"/>
          <a:stretch/>
        </p:blipFill>
        <p:spPr>
          <a:xfrm>
            <a:off x="676275" y="1017800"/>
            <a:ext cx="8096250" cy="4278100"/>
          </a:xfrm>
          <a:prstGeom prst="rect">
            <a:avLst/>
          </a:prstGeom>
          <a:noFill/>
          <a:ln>
            <a:noFill/>
          </a:ln>
        </p:spPr>
      </p:pic>
      <p:sp>
        <p:nvSpPr>
          <p:cNvPr id="264" name="Google Shape;264;p3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a:t>2D Convolution with 3 Channels</a:t>
            </a:r>
            <a:endParaRPr/>
          </a:p>
        </p:txBody>
      </p:sp>
      <p:pic>
        <p:nvPicPr>
          <p:cNvPr id="270" name="Google Shape;270;p37"/>
          <p:cNvPicPr preferRelativeResize="0"/>
          <p:nvPr/>
        </p:nvPicPr>
        <p:blipFill rotWithShape="1">
          <a:blip r:embed="rId3">
            <a:alphaModFix/>
          </a:blip>
          <a:srcRect b="0" l="0" r="0" t="0"/>
          <a:stretch/>
        </p:blipFill>
        <p:spPr>
          <a:xfrm>
            <a:off x="1104900" y="1386700"/>
            <a:ext cx="6934200" cy="3238500"/>
          </a:xfrm>
          <a:prstGeom prst="rect">
            <a:avLst/>
          </a:prstGeom>
          <a:noFill/>
          <a:ln>
            <a:noFill/>
          </a:ln>
        </p:spPr>
      </p:pic>
      <p:sp>
        <p:nvSpPr>
          <p:cNvPr id="271" name="Google Shape;271;p3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8"/>
          <p:cNvPicPr preferRelativeResize="0"/>
          <p:nvPr/>
        </p:nvPicPr>
        <p:blipFill rotWithShape="1">
          <a:blip r:embed="rId3">
            <a:alphaModFix/>
          </a:blip>
          <a:srcRect b="0" l="0" r="0" t="0"/>
          <a:stretch/>
        </p:blipFill>
        <p:spPr>
          <a:xfrm>
            <a:off x="0" y="381486"/>
            <a:ext cx="9144000" cy="4380527"/>
          </a:xfrm>
          <a:prstGeom prst="rect">
            <a:avLst/>
          </a:prstGeom>
          <a:noFill/>
          <a:ln>
            <a:noFill/>
          </a:ln>
        </p:spPr>
      </p:pic>
      <p:sp>
        <p:nvSpPr>
          <p:cNvPr id="277" name="Google Shape;277;p3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81" name="Shape 281"/>
        <p:cNvGrpSpPr/>
        <p:nvPr/>
      </p:nvGrpSpPr>
      <p:grpSpPr>
        <a:xfrm>
          <a:off x="0" y="0"/>
          <a:ext cx="0" cy="0"/>
          <a:chOff x="0" y="0"/>
          <a:chExt cx="0" cy="0"/>
        </a:xfrm>
      </p:grpSpPr>
      <p:sp>
        <p:nvSpPr>
          <p:cNvPr id="282" name="Google Shape;282;p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ReLU ⇒ Source Of Non Linearity</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rPr lang="en"/>
              <a:t>F(x) = Max(0, x)</a:t>
            </a:r>
            <a:endParaRPr/>
          </a:p>
        </p:txBody>
      </p:sp>
      <p:pic>
        <p:nvPicPr>
          <p:cNvPr id="283" name="Google Shape;283;p39"/>
          <p:cNvPicPr preferRelativeResize="0"/>
          <p:nvPr/>
        </p:nvPicPr>
        <p:blipFill rotWithShape="1">
          <a:blip r:embed="rId3">
            <a:alphaModFix/>
          </a:blip>
          <a:srcRect b="0" l="0" r="0" t="0"/>
          <a:stretch/>
        </p:blipFill>
        <p:spPr>
          <a:xfrm>
            <a:off x="1631725" y="1989500"/>
            <a:ext cx="5467350" cy="2743200"/>
          </a:xfrm>
          <a:prstGeom prst="rect">
            <a:avLst/>
          </a:prstGeom>
          <a:noFill/>
          <a:ln>
            <a:noFill/>
          </a:ln>
        </p:spPr>
      </p:pic>
      <p:sp>
        <p:nvSpPr>
          <p:cNvPr id="284" name="Google Shape;284;p3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we need activation functions?</a:t>
            </a:r>
            <a:endParaRPr/>
          </a:p>
        </p:txBody>
      </p:sp>
      <p:sp>
        <p:nvSpPr>
          <p:cNvPr id="290" name="Google Shape;290;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600"/>
              </a:spcAft>
              <a:buSzPts val="1800"/>
              <a:buNone/>
            </a:pPr>
            <a:r>
              <a:rPr lang="en" sz="2400">
                <a:solidFill>
                  <a:srgbClr val="000000"/>
                </a:solidFill>
              </a:rPr>
              <a:t>a</a:t>
            </a:r>
            <a:r>
              <a:rPr baseline="30000" lang="en" sz="2400">
                <a:solidFill>
                  <a:srgbClr val="000000"/>
                </a:solidFill>
              </a:rPr>
              <a:t>(1)</a:t>
            </a:r>
            <a:r>
              <a:rPr lang="en" sz="2400">
                <a:solidFill>
                  <a:srgbClr val="000000"/>
                </a:solidFill>
              </a:rPr>
              <a:t> = a</a:t>
            </a:r>
            <a:r>
              <a:rPr baseline="30000" lang="en" sz="2400">
                <a:solidFill>
                  <a:srgbClr val="000000"/>
                </a:solidFill>
              </a:rPr>
              <a:t>(0)</a:t>
            </a:r>
            <a:r>
              <a:rPr lang="en" sz="2400">
                <a:solidFill>
                  <a:srgbClr val="000000"/>
                </a:solidFill>
              </a:rPr>
              <a:t> x W1</a:t>
            </a:r>
            <a:br>
              <a:rPr lang="en" sz="2400">
                <a:solidFill>
                  <a:srgbClr val="000000"/>
                </a:solidFill>
              </a:rPr>
            </a:br>
            <a:r>
              <a:rPr lang="en" sz="2400">
                <a:solidFill>
                  <a:srgbClr val="000000"/>
                </a:solidFill>
              </a:rPr>
              <a:t>a</a:t>
            </a:r>
            <a:r>
              <a:rPr baseline="30000" lang="en" sz="2400">
                <a:solidFill>
                  <a:srgbClr val="000000"/>
                </a:solidFill>
              </a:rPr>
              <a:t>(2)</a:t>
            </a:r>
            <a:r>
              <a:rPr lang="en" sz="2400">
                <a:solidFill>
                  <a:srgbClr val="000000"/>
                </a:solidFill>
              </a:rPr>
              <a:t> = a</a:t>
            </a:r>
            <a:r>
              <a:rPr baseline="30000" lang="en" sz="2400">
                <a:solidFill>
                  <a:srgbClr val="000000"/>
                </a:solidFill>
              </a:rPr>
              <a:t>(1)</a:t>
            </a:r>
            <a:r>
              <a:rPr lang="en" sz="2400">
                <a:solidFill>
                  <a:srgbClr val="000000"/>
                </a:solidFill>
              </a:rPr>
              <a:t> x W2 = a</a:t>
            </a:r>
            <a:r>
              <a:rPr baseline="30000" lang="en" sz="2400">
                <a:solidFill>
                  <a:srgbClr val="000000"/>
                </a:solidFill>
              </a:rPr>
              <a:t>(0)</a:t>
            </a:r>
            <a:r>
              <a:rPr lang="en" sz="2400">
                <a:solidFill>
                  <a:srgbClr val="000000"/>
                </a:solidFill>
              </a:rPr>
              <a:t> x W1 x W2 = a</a:t>
            </a:r>
            <a:r>
              <a:rPr baseline="30000" lang="en" sz="2400">
                <a:solidFill>
                  <a:srgbClr val="000000"/>
                </a:solidFill>
              </a:rPr>
              <a:t>(0)</a:t>
            </a:r>
            <a:r>
              <a:rPr lang="en" sz="2400">
                <a:solidFill>
                  <a:srgbClr val="000000"/>
                </a:solidFill>
              </a:rPr>
              <a:t> x W</a:t>
            </a:r>
            <a:endParaRPr/>
          </a:p>
        </p:txBody>
      </p:sp>
      <p:sp>
        <p:nvSpPr>
          <p:cNvPr id="291" name="Google Shape;291;p4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Max Pooling</a:t>
            </a:r>
            <a:endParaRPr/>
          </a:p>
        </p:txBody>
      </p:sp>
      <p:pic>
        <p:nvPicPr>
          <p:cNvPr id="297" name="Google Shape;297;p41"/>
          <p:cNvPicPr preferRelativeResize="0"/>
          <p:nvPr/>
        </p:nvPicPr>
        <p:blipFill rotWithShape="1">
          <a:blip r:embed="rId3">
            <a:alphaModFix/>
          </a:blip>
          <a:srcRect b="0" l="0" r="0" t="0"/>
          <a:stretch/>
        </p:blipFill>
        <p:spPr>
          <a:xfrm>
            <a:off x="1204875" y="1424313"/>
            <a:ext cx="6324600" cy="3000375"/>
          </a:xfrm>
          <a:prstGeom prst="rect">
            <a:avLst/>
          </a:prstGeom>
          <a:noFill/>
          <a:ln>
            <a:noFill/>
          </a:ln>
        </p:spPr>
      </p:pic>
      <p:sp>
        <p:nvSpPr>
          <p:cNvPr id="298" name="Google Shape;298;p4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solidFill>
                  <a:srgbClr val="D2533C"/>
                </a:solidFill>
                <a:latin typeface="Arial"/>
                <a:ea typeface="Arial"/>
                <a:cs typeface="Arial"/>
                <a:sym typeface="Arial"/>
              </a:rPr>
              <a:t>CONTENTS</a:t>
            </a:r>
            <a:endParaRPr/>
          </a:p>
        </p:txBody>
      </p:sp>
      <p:sp>
        <p:nvSpPr>
          <p:cNvPr id="103" name="Google Shape;103;p15"/>
          <p:cNvSpPr txBox="1"/>
          <p:nvPr>
            <p:ph idx="4294967295"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lnSpc>
                <a:spcPct val="150000"/>
              </a:lnSpc>
              <a:spcBef>
                <a:spcPts val="600"/>
              </a:spcBef>
              <a:spcAft>
                <a:spcPts val="0"/>
              </a:spcAft>
              <a:buSzPts val="358"/>
              <a:buNone/>
            </a:pPr>
            <a:r>
              <a:rPr lang="en" sz="1957">
                <a:solidFill>
                  <a:srgbClr val="93A299"/>
                </a:solidFill>
              </a:rPr>
              <a:t>•</a:t>
            </a:r>
            <a:r>
              <a:rPr b="1" lang="en" sz="1957">
                <a:solidFill>
                  <a:srgbClr val="292934"/>
                </a:solidFill>
              </a:rPr>
              <a:t>Introduction</a:t>
            </a:r>
            <a:endParaRPr b="1" sz="1957">
              <a:solidFill>
                <a:srgbClr val="292934"/>
              </a:solidFill>
            </a:endParaRPr>
          </a:p>
          <a:p>
            <a:pPr indent="0" lvl="0" marL="0" rtl="0" algn="l">
              <a:lnSpc>
                <a:spcPct val="150000"/>
              </a:lnSpc>
              <a:spcBef>
                <a:spcPts val="600"/>
              </a:spcBef>
              <a:spcAft>
                <a:spcPts val="0"/>
              </a:spcAft>
              <a:buSzPts val="358"/>
              <a:buNone/>
            </a:pPr>
            <a:r>
              <a:rPr lang="en" sz="1957">
                <a:solidFill>
                  <a:srgbClr val="93A299"/>
                </a:solidFill>
              </a:rPr>
              <a:t>•</a:t>
            </a:r>
            <a:r>
              <a:rPr b="1" lang="en" sz="1957">
                <a:solidFill>
                  <a:srgbClr val="292934"/>
                </a:solidFill>
              </a:rPr>
              <a:t>Straight Lane Keeping</a:t>
            </a:r>
            <a:endParaRPr b="1" sz="1957">
              <a:solidFill>
                <a:srgbClr val="292934"/>
              </a:solidFill>
            </a:endParaRPr>
          </a:p>
          <a:p>
            <a:pPr indent="0" lvl="0" marL="0" rtl="0" algn="l">
              <a:lnSpc>
                <a:spcPct val="150000"/>
              </a:lnSpc>
              <a:spcBef>
                <a:spcPts val="600"/>
              </a:spcBef>
              <a:spcAft>
                <a:spcPts val="0"/>
              </a:spcAft>
              <a:buSzPts val="358"/>
              <a:buNone/>
            </a:pPr>
            <a:r>
              <a:rPr lang="en" sz="1957">
                <a:solidFill>
                  <a:srgbClr val="93A299"/>
                </a:solidFill>
              </a:rPr>
              <a:t>•</a:t>
            </a:r>
            <a:r>
              <a:rPr b="1" lang="en" sz="1957">
                <a:solidFill>
                  <a:srgbClr val="292934"/>
                </a:solidFill>
              </a:rPr>
              <a:t>Curved Lane Keeping</a:t>
            </a:r>
            <a:endParaRPr b="1" sz="1957">
              <a:solidFill>
                <a:srgbClr val="292934"/>
              </a:solidFill>
            </a:endParaRPr>
          </a:p>
          <a:p>
            <a:pPr indent="0" lvl="0" marL="0" rtl="0" algn="l">
              <a:lnSpc>
                <a:spcPct val="150000"/>
              </a:lnSpc>
              <a:spcBef>
                <a:spcPts val="600"/>
              </a:spcBef>
              <a:spcAft>
                <a:spcPts val="0"/>
              </a:spcAft>
              <a:buSzPts val="358"/>
              <a:buNone/>
            </a:pPr>
            <a:r>
              <a:rPr lang="en" sz="1957">
                <a:solidFill>
                  <a:srgbClr val="93A299"/>
                </a:solidFill>
              </a:rPr>
              <a:t>•</a:t>
            </a:r>
            <a:r>
              <a:rPr b="1" lang="en" sz="1957">
                <a:solidFill>
                  <a:srgbClr val="292934"/>
                </a:solidFill>
              </a:rPr>
              <a:t>Traffic-Sign Classifier</a:t>
            </a:r>
            <a:endParaRPr b="1" sz="1957">
              <a:solidFill>
                <a:srgbClr val="292934"/>
              </a:solidFill>
            </a:endParaRPr>
          </a:p>
          <a:p>
            <a:pPr indent="0" lvl="0" marL="0" rtl="0" algn="l">
              <a:lnSpc>
                <a:spcPct val="150000"/>
              </a:lnSpc>
              <a:spcBef>
                <a:spcPts val="600"/>
              </a:spcBef>
              <a:spcAft>
                <a:spcPts val="0"/>
              </a:spcAft>
              <a:buSzPts val="358"/>
              <a:buNone/>
            </a:pPr>
            <a:r>
              <a:rPr lang="en" sz="1957">
                <a:solidFill>
                  <a:srgbClr val="93A299"/>
                </a:solidFill>
              </a:rPr>
              <a:t>•</a:t>
            </a:r>
            <a:r>
              <a:rPr b="1" lang="en" sz="1957">
                <a:solidFill>
                  <a:srgbClr val="292934"/>
                </a:solidFill>
              </a:rPr>
              <a:t>Semantic Segmentation</a:t>
            </a:r>
            <a:endParaRPr b="1" sz="1957">
              <a:solidFill>
                <a:srgbClr val="292934"/>
              </a:solidFill>
            </a:endParaRPr>
          </a:p>
          <a:p>
            <a:pPr indent="0" lvl="0" marL="0" rtl="0" algn="l">
              <a:lnSpc>
                <a:spcPct val="150000"/>
              </a:lnSpc>
              <a:spcBef>
                <a:spcPts val="600"/>
              </a:spcBef>
              <a:spcAft>
                <a:spcPts val="0"/>
              </a:spcAft>
              <a:buSzPts val="358"/>
              <a:buNone/>
            </a:pPr>
            <a:r>
              <a:rPr lang="en" sz="1957">
                <a:solidFill>
                  <a:srgbClr val="93A299"/>
                </a:solidFill>
              </a:rPr>
              <a:t>•</a:t>
            </a:r>
            <a:r>
              <a:rPr b="1" lang="en" sz="1957">
                <a:solidFill>
                  <a:srgbClr val="292934"/>
                </a:solidFill>
              </a:rPr>
              <a:t>Future Work</a:t>
            </a:r>
            <a:endParaRPr b="1" sz="1957">
              <a:solidFill>
                <a:srgbClr val="292934"/>
              </a:solidFill>
            </a:endParaRPr>
          </a:p>
          <a:p>
            <a:pPr indent="0" lvl="0" marL="0" rtl="0" algn="l">
              <a:lnSpc>
                <a:spcPct val="150000"/>
              </a:lnSpc>
              <a:spcBef>
                <a:spcPts val="0"/>
              </a:spcBef>
              <a:spcAft>
                <a:spcPts val="0"/>
              </a:spcAft>
              <a:buSzPts val="358"/>
              <a:buNone/>
            </a:pPr>
            <a:r>
              <a:t/>
            </a:r>
            <a:endParaRPr sz="885"/>
          </a:p>
        </p:txBody>
      </p:sp>
      <p:pic>
        <p:nvPicPr>
          <p:cNvPr id="104" name="Google Shape;104;p15"/>
          <p:cNvPicPr preferRelativeResize="0"/>
          <p:nvPr/>
        </p:nvPicPr>
        <p:blipFill>
          <a:blip r:embed="rId3">
            <a:alphaModFix/>
          </a:blip>
          <a:stretch>
            <a:fillRect/>
          </a:stretch>
        </p:blipFill>
        <p:spPr>
          <a:xfrm>
            <a:off x="4358550" y="492350"/>
            <a:ext cx="2408099" cy="1354550"/>
          </a:xfrm>
          <a:prstGeom prst="rect">
            <a:avLst/>
          </a:prstGeom>
          <a:noFill/>
          <a:ln>
            <a:noFill/>
          </a:ln>
        </p:spPr>
      </p:pic>
      <p:pic>
        <p:nvPicPr>
          <p:cNvPr id="105" name="Google Shape;105;p15"/>
          <p:cNvPicPr preferRelativeResize="0"/>
          <p:nvPr/>
        </p:nvPicPr>
        <p:blipFill>
          <a:blip r:embed="rId4">
            <a:alphaModFix/>
          </a:blip>
          <a:stretch>
            <a:fillRect/>
          </a:stretch>
        </p:blipFill>
        <p:spPr>
          <a:xfrm>
            <a:off x="7315925" y="492349"/>
            <a:ext cx="1438275" cy="1354550"/>
          </a:xfrm>
          <a:prstGeom prst="rect">
            <a:avLst/>
          </a:prstGeom>
          <a:noFill/>
          <a:ln>
            <a:noFill/>
          </a:ln>
        </p:spPr>
      </p:pic>
      <p:pic>
        <p:nvPicPr>
          <p:cNvPr id="106" name="Google Shape;106;p15"/>
          <p:cNvPicPr preferRelativeResize="0"/>
          <p:nvPr/>
        </p:nvPicPr>
        <p:blipFill>
          <a:blip r:embed="rId5">
            <a:alphaModFix/>
          </a:blip>
          <a:stretch>
            <a:fillRect/>
          </a:stretch>
        </p:blipFill>
        <p:spPr>
          <a:xfrm>
            <a:off x="4358550" y="2222363"/>
            <a:ext cx="2408100" cy="1354013"/>
          </a:xfrm>
          <a:prstGeom prst="rect">
            <a:avLst/>
          </a:prstGeom>
          <a:noFill/>
          <a:ln>
            <a:noFill/>
          </a:ln>
        </p:spPr>
      </p:pic>
      <p:pic>
        <p:nvPicPr>
          <p:cNvPr id="107" name="Google Shape;107;p15"/>
          <p:cNvPicPr preferRelativeResize="0"/>
          <p:nvPr/>
        </p:nvPicPr>
        <p:blipFill>
          <a:blip r:embed="rId6">
            <a:alphaModFix/>
          </a:blip>
          <a:stretch>
            <a:fillRect/>
          </a:stretch>
        </p:blipFill>
        <p:spPr>
          <a:xfrm>
            <a:off x="7315925" y="2293725"/>
            <a:ext cx="1516375" cy="1282650"/>
          </a:xfrm>
          <a:prstGeom prst="rect">
            <a:avLst/>
          </a:prstGeom>
          <a:noFill/>
          <a:ln>
            <a:noFill/>
          </a:ln>
        </p:spPr>
      </p:pic>
      <p:sp>
        <p:nvSpPr>
          <p:cNvPr id="108" name="Google Shape;108;p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txBox="1"/>
          <p:nvPr>
            <p:ph idx="4294967295" type="title"/>
          </p:nvPr>
        </p:nvSpPr>
        <p:spPr>
          <a:xfrm>
            <a:off x="311700" y="410000"/>
            <a:ext cx="8520600" cy="607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VGG 16 Architecture</a:t>
            </a:r>
            <a:endParaRPr/>
          </a:p>
        </p:txBody>
      </p:sp>
      <p:pic>
        <p:nvPicPr>
          <p:cNvPr id="304" name="Google Shape;304;p42"/>
          <p:cNvPicPr preferRelativeResize="0"/>
          <p:nvPr/>
        </p:nvPicPr>
        <p:blipFill rotWithShape="1">
          <a:blip r:embed="rId3">
            <a:alphaModFix/>
          </a:blip>
          <a:srcRect b="-8780" l="-1550" r="1549" t="8780"/>
          <a:stretch/>
        </p:blipFill>
        <p:spPr>
          <a:xfrm>
            <a:off x="736050" y="865400"/>
            <a:ext cx="8096250" cy="4278100"/>
          </a:xfrm>
          <a:prstGeom prst="rect">
            <a:avLst/>
          </a:prstGeom>
          <a:noFill/>
          <a:ln>
            <a:noFill/>
          </a:ln>
        </p:spPr>
      </p:pic>
      <p:sp>
        <p:nvSpPr>
          <p:cNvPr id="305" name="Google Shape;305;p4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a:t>Define the error function</a:t>
            </a:r>
            <a:endParaRPr/>
          </a:p>
          <a:p>
            <a:pPr indent="0" lvl="0" marL="0" rtl="0" algn="l">
              <a:lnSpc>
                <a:spcPct val="100000"/>
              </a:lnSpc>
              <a:spcBef>
                <a:spcPts val="0"/>
              </a:spcBef>
              <a:spcAft>
                <a:spcPts val="0"/>
              </a:spcAft>
              <a:buSzPts val="990"/>
              <a:buNone/>
            </a:pPr>
            <a:r>
              <a:t/>
            </a:r>
            <a:endParaRPr sz="3000"/>
          </a:p>
        </p:txBody>
      </p:sp>
      <p:sp>
        <p:nvSpPr>
          <p:cNvPr id="311" name="Google Shape;311;p4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p>
            <a:pPr indent="-381000" lvl="0" marL="457200" rtl="0" algn="l">
              <a:lnSpc>
                <a:spcPct val="100000"/>
              </a:lnSpc>
              <a:spcBef>
                <a:spcPts val="0"/>
              </a:spcBef>
              <a:spcAft>
                <a:spcPts val="0"/>
              </a:spcAft>
              <a:buClr>
                <a:srgbClr val="000000"/>
              </a:buClr>
              <a:buSzPts val="2400"/>
              <a:buChar char="●"/>
            </a:pPr>
            <a:r>
              <a:rPr lang="en" sz="2400">
                <a:solidFill>
                  <a:srgbClr val="000000"/>
                </a:solidFill>
              </a:rPr>
              <a:t>Our goal</a:t>
            </a:r>
            <a:endParaRPr sz="2400">
              <a:solidFill>
                <a:srgbClr val="000000"/>
              </a:solidFill>
            </a:endParaRPr>
          </a:p>
          <a:p>
            <a:pPr indent="-381000" lvl="1" marL="914400" rtl="0" algn="l">
              <a:lnSpc>
                <a:spcPct val="100000"/>
              </a:lnSpc>
              <a:spcBef>
                <a:spcPts val="0"/>
              </a:spcBef>
              <a:spcAft>
                <a:spcPts val="0"/>
              </a:spcAft>
              <a:buClr>
                <a:srgbClr val="000000"/>
              </a:buClr>
              <a:buSzPts val="2400"/>
              <a:buChar char="○"/>
            </a:pPr>
            <a:r>
              <a:rPr lang="en" sz="2400">
                <a:solidFill>
                  <a:srgbClr val="000000"/>
                </a:solidFill>
              </a:rPr>
              <a:t>p(turn_straight | x</a:t>
            </a:r>
            <a:r>
              <a:rPr baseline="30000" lang="en" sz="2400">
                <a:solidFill>
                  <a:srgbClr val="000000"/>
                </a:solidFill>
              </a:rPr>
              <a:t>(i)</a:t>
            </a:r>
            <a:r>
              <a:rPr lang="en" sz="2400">
                <a:solidFill>
                  <a:srgbClr val="000000"/>
                </a:solidFill>
              </a:rPr>
              <a:t>) is high if y</a:t>
            </a:r>
            <a:r>
              <a:rPr baseline="30000" lang="en" sz="2400">
                <a:solidFill>
                  <a:srgbClr val="000000"/>
                </a:solidFill>
              </a:rPr>
              <a:t>(i)</a:t>
            </a:r>
            <a:r>
              <a:rPr lang="en" sz="2400">
                <a:solidFill>
                  <a:srgbClr val="000000"/>
                </a:solidFill>
              </a:rPr>
              <a:t> = turn_straight</a:t>
            </a:r>
            <a:br>
              <a:rPr lang="en" sz="2400">
                <a:solidFill>
                  <a:srgbClr val="000000"/>
                </a:solidFill>
              </a:rPr>
            </a:br>
            <a:endParaRPr sz="2400">
              <a:solidFill>
                <a:srgbClr val="000000"/>
              </a:solidFill>
            </a:endParaRPr>
          </a:p>
          <a:p>
            <a:pPr indent="-381000" lvl="0" marL="457200" rtl="0" algn="l">
              <a:lnSpc>
                <a:spcPct val="100000"/>
              </a:lnSpc>
              <a:spcBef>
                <a:spcPts val="0"/>
              </a:spcBef>
              <a:spcAft>
                <a:spcPts val="0"/>
              </a:spcAft>
              <a:buClr>
                <a:srgbClr val="000000"/>
              </a:buClr>
              <a:buSzPts val="2400"/>
              <a:buChar char="●"/>
            </a:pPr>
            <a:r>
              <a:rPr lang="en" sz="2400">
                <a:solidFill>
                  <a:srgbClr val="000000"/>
                </a:solidFill>
              </a:rPr>
              <a:t>We want to maximize p(y</a:t>
            </a:r>
            <a:r>
              <a:rPr baseline="30000" lang="en" sz="2400">
                <a:solidFill>
                  <a:srgbClr val="000000"/>
                </a:solidFill>
              </a:rPr>
              <a:t>(i)</a:t>
            </a:r>
            <a:r>
              <a:rPr lang="en" sz="2400">
                <a:solidFill>
                  <a:srgbClr val="000000"/>
                </a:solidFill>
              </a:rPr>
              <a:t> | x</a:t>
            </a:r>
            <a:r>
              <a:rPr baseline="30000" lang="en" sz="2400">
                <a:solidFill>
                  <a:srgbClr val="000000"/>
                </a:solidFill>
              </a:rPr>
              <a:t>(i)</a:t>
            </a:r>
            <a:r>
              <a:rPr lang="en" sz="2400">
                <a:solidFill>
                  <a:srgbClr val="000000"/>
                </a:solidFill>
              </a:rPr>
              <a:t>)</a:t>
            </a:r>
            <a:br>
              <a:rPr lang="en" sz="2400">
                <a:solidFill>
                  <a:srgbClr val="000000"/>
                </a:solidFill>
              </a:rPr>
            </a:br>
            <a:r>
              <a:rPr lang="en" sz="2400">
                <a:solidFill>
                  <a:srgbClr val="000000"/>
                </a:solidFill>
              </a:rPr>
              <a:t>- High p(y</a:t>
            </a:r>
            <a:r>
              <a:rPr baseline="30000" lang="en" sz="2400">
                <a:solidFill>
                  <a:srgbClr val="000000"/>
                </a:solidFill>
              </a:rPr>
              <a:t>(i)</a:t>
            </a:r>
            <a:r>
              <a:rPr lang="en" sz="2400">
                <a:solidFill>
                  <a:srgbClr val="000000"/>
                </a:solidFill>
              </a:rPr>
              <a:t> | x</a:t>
            </a:r>
            <a:r>
              <a:rPr baseline="30000" lang="en" sz="2400">
                <a:solidFill>
                  <a:srgbClr val="000000"/>
                </a:solidFill>
              </a:rPr>
              <a:t>(i)</a:t>
            </a:r>
            <a:r>
              <a:rPr lang="en" sz="2400">
                <a:solidFill>
                  <a:srgbClr val="000000"/>
                </a:solidFill>
              </a:rPr>
              <a:t>)  ⇒ Low error</a:t>
            </a:r>
            <a:br>
              <a:rPr lang="en" sz="2400">
                <a:solidFill>
                  <a:srgbClr val="000000"/>
                </a:solidFill>
              </a:rPr>
            </a:br>
            <a:r>
              <a:rPr lang="en" sz="2400">
                <a:solidFill>
                  <a:srgbClr val="000000"/>
                </a:solidFill>
              </a:rPr>
              <a:t>- Low  p(y</a:t>
            </a:r>
            <a:r>
              <a:rPr baseline="30000" lang="en" sz="2400">
                <a:solidFill>
                  <a:srgbClr val="000000"/>
                </a:solidFill>
              </a:rPr>
              <a:t>(i)</a:t>
            </a:r>
            <a:r>
              <a:rPr lang="en" sz="2400">
                <a:solidFill>
                  <a:srgbClr val="000000"/>
                </a:solidFill>
              </a:rPr>
              <a:t> | x</a:t>
            </a:r>
            <a:r>
              <a:rPr baseline="30000" lang="en" sz="2400">
                <a:solidFill>
                  <a:srgbClr val="000000"/>
                </a:solidFill>
              </a:rPr>
              <a:t>(i)</a:t>
            </a:r>
            <a:r>
              <a:rPr lang="en" sz="2400">
                <a:solidFill>
                  <a:srgbClr val="000000"/>
                </a:solidFill>
              </a:rPr>
              <a:t>)  ⇒ High error</a:t>
            </a:r>
            <a:endParaRPr sz="2400">
              <a:solidFill>
                <a:srgbClr val="000000"/>
              </a:solidFill>
            </a:endParaRPr>
          </a:p>
          <a:p>
            <a:pPr indent="0" lvl="0" marL="0" rtl="0" algn="l">
              <a:lnSpc>
                <a:spcPct val="115000"/>
              </a:lnSpc>
              <a:spcBef>
                <a:spcPts val="1600"/>
              </a:spcBef>
              <a:spcAft>
                <a:spcPts val="1200"/>
              </a:spcAft>
              <a:buSzPts val="1800"/>
              <a:buNone/>
            </a:pPr>
            <a:r>
              <a:t/>
            </a:r>
            <a:endParaRPr/>
          </a:p>
        </p:txBody>
      </p:sp>
      <p:sp>
        <p:nvSpPr>
          <p:cNvPr id="312" name="Google Shape;312;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Log Function</a:t>
            </a:r>
            <a:endParaRPr/>
          </a:p>
          <a:p>
            <a:pPr indent="0" lvl="0" marL="0" rtl="0" algn="l">
              <a:lnSpc>
                <a:spcPct val="100000"/>
              </a:lnSpc>
              <a:spcBef>
                <a:spcPts val="0"/>
              </a:spcBef>
              <a:spcAft>
                <a:spcPts val="0"/>
              </a:spcAft>
              <a:buSzPct val="111111"/>
              <a:buNone/>
            </a:pPr>
            <a:r>
              <a:t/>
            </a:r>
            <a:endParaRPr/>
          </a:p>
        </p:txBody>
      </p:sp>
      <p:sp>
        <p:nvSpPr>
          <p:cNvPr id="318" name="Google Shape;318;p4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800"/>
              <a:buNone/>
            </a:pPr>
            <a:r>
              <a:rPr lang="en" sz="2400">
                <a:solidFill>
                  <a:schemeClr val="dk1"/>
                </a:solidFill>
              </a:rPr>
              <a:t>E</a:t>
            </a:r>
            <a:r>
              <a:rPr baseline="30000" lang="en" sz="2400">
                <a:solidFill>
                  <a:schemeClr val="dk1"/>
                </a:solidFill>
              </a:rPr>
              <a:t>(i)</a:t>
            </a:r>
            <a:r>
              <a:rPr lang="en" sz="2400">
                <a:solidFill>
                  <a:schemeClr val="dk1"/>
                </a:solidFill>
              </a:rPr>
              <a:t> = - log(p(y</a:t>
            </a:r>
            <a:r>
              <a:rPr baseline="30000" lang="en" sz="2400">
                <a:solidFill>
                  <a:schemeClr val="dk1"/>
                </a:solidFill>
              </a:rPr>
              <a:t>(i)</a:t>
            </a:r>
            <a:r>
              <a:rPr lang="en" sz="2400">
                <a:solidFill>
                  <a:schemeClr val="dk1"/>
                </a:solidFill>
              </a:rPr>
              <a:t> | x</a:t>
            </a:r>
            <a:r>
              <a:rPr baseline="30000" lang="en" sz="2400">
                <a:solidFill>
                  <a:schemeClr val="dk1"/>
                </a:solidFill>
              </a:rPr>
              <a:t>(i)</a:t>
            </a:r>
            <a:r>
              <a:rPr lang="en" sz="2400">
                <a:solidFill>
                  <a:schemeClr val="dk1"/>
                </a:solidFill>
              </a:rPr>
              <a:t>))</a:t>
            </a:r>
            <a:endParaRPr sz="2400">
              <a:solidFill>
                <a:schemeClr val="dk1"/>
              </a:solidFill>
            </a:endParaRPr>
          </a:p>
          <a:p>
            <a:pPr indent="0" lvl="0" marL="0" rtl="0" algn="l">
              <a:lnSpc>
                <a:spcPct val="115000"/>
              </a:lnSpc>
              <a:spcBef>
                <a:spcPts val="0"/>
              </a:spcBef>
              <a:spcAft>
                <a:spcPts val="1200"/>
              </a:spcAft>
              <a:buSzPts val="1800"/>
              <a:buNone/>
            </a:pPr>
            <a:r>
              <a:t/>
            </a:r>
            <a:endParaRPr/>
          </a:p>
        </p:txBody>
      </p:sp>
      <p:pic>
        <p:nvPicPr>
          <p:cNvPr id="319" name="Google Shape;319;p44"/>
          <p:cNvPicPr preferRelativeResize="0"/>
          <p:nvPr/>
        </p:nvPicPr>
        <p:blipFill rotWithShape="1">
          <a:blip r:embed="rId3">
            <a:alphaModFix/>
          </a:blip>
          <a:srcRect b="0" l="0" r="0" t="0"/>
          <a:stretch/>
        </p:blipFill>
        <p:spPr>
          <a:xfrm>
            <a:off x="3319700" y="1017800"/>
            <a:ext cx="5410200" cy="2836025"/>
          </a:xfrm>
          <a:prstGeom prst="rect">
            <a:avLst/>
          </a:prstGeom>
          <a:noFill/>
          <a:ln>
            <a:noFill/>
          </a:ln>
        </p:spPr>
      </p:pic>
      <p:sp>
        <p:nvSpPr>
          <p:cNvPr id="320" name="Google Shape;320;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24" name="Shape 324"/>
        <p:cNvGrpSpPr/>
        <p:nvPr/>
      </p:nvGrpSpPr>
      <p:grpSpPr>
        <a:xfrm>
          <a:off x="0" y="0"/>
          <a:ext cx="0" cy="0"/>
          <a:chOff x="0" y="0"/>
          <a:chExt cx="0" cy="0"/>
        </a:xfrm>
      </p:grpSpPr>
      <p:pic>
        <p:nvPicPr>
          <p:cNvPr id="325" name="Google Shape;325;p45"/>
          <p:cNvPicPr preferRelativeResize="0"/>
          <p:nvPr/>
        </p:nvPicPr>
        <p:blipFill rotWithShape="1">
          <a:blip r:embed="rId3">
            <a:alphaModFix/>
          </a:blip>
          <a:srcRect b="0" l="0" r="0" t="0"/>
          <a:stretch/>
        </p:blipFill>
        <p:spPr>
          <a:xfrm>
            <a:off x="618950" y="161925"/>
            <a:ext cx="2914650" cy="4819650"/>
          </a:xfrm>
          <a:prstGeom prst="rect">
            <a:avLst/>
          </a:prstGeom>
          <a:noFill/>
          <a:ln>
            <a:noFill/>
          </a:ln>
        </p:spPr>
      </p:pic>
      <p:pic>
        <p:nvPicPr>
          <p:cNvPr id="326" name="Google Shape;326;p45"/>
          <p:cNvPicPr preferRelativeResize="0"/>
          <p:nvPr/>
        </p:nvPicPr>
        <p:blipFill rotWithShape="1">
          <a:blip r:embed="rId4">
            <a:alphaModFix/>
          </a:blip>
          <a:srcRect b="0" l="0" r="0" t="0"/>
          <a:stretch/>
        </p:blipFill>
        <p:spPr>
          <a:xfrm>
            <a:off x="3742875" y="2848700"/>
            <a:ext cx="5305600" cy="2132867"/>
          </a:xfrm>
          <a:prstGeom prst="rect">
            <a:avLst/>
          </a:prstGeom>
          <a:noFill/>
          <a:ln>
            <a:noFill/>
          </a:ln>
        </p:spPr>
      </p:pic>
      <p:pic>
        <p:nvPicPr>
          <p:cNvPr id="327" name="Google Shape;327;p45"/>
          <p:cNvPicPr preferRelativeResize="0"/>
          <p:nvPr/>
        </p:nvPicPr>
        <p:blipFill rotWithShape="1">
          <a:blip r:embed="rId5">
            <a:alphaModFix/>
          </a:blip>
          <a:srcRect b="0" l="0" r="0" t="0"/>
          <a:stretch/>
        </p:blipFill>
        <p:spPr>
          <a:xfrm>
            <a:off x="3686000" y="152400"/>
            <a:ext cx="5305600" cy="1040314"/>
          </a:xfrm>
          <a:prstGeom prst="rect">
            <a:avLst/>
          </a:prstGeom>
          <a:noFill/>
          <a:ln>
            <a:noFill/>
          </a:ln>
        </p:spPr>
      </p:pic>
      <p:sp>
        <p:nvSpPr>
          <p:cNvPr id="328" name="Google Shape;328;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6"/>
          <p:cNvSpPr txBox="1"/>
          <p:nvPr>
            <p:ph type="title"/>
          </p:nvPr>
        </p:nvSpPr>
        <p:spPr>
          <a:xfrm>
            <a:off x="186525" y="50105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a:t>Hyper Parameters</a:t>
            </a:r>
            <a:endParaRPr/>
          </a:p>
        </p:txBody>
      </p:sp>
      <p:sp>
        <p:nvSpPr>
          <p:cNvPr id="334" name="Google Shape;334;p4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Learning_rate ⇒  1e-3</a:t>
            </a:r>
            <a:endParaRPr sz="2500"/>
          </a:p>
          <a:p>
            <a:pPr indent="-387350" lvl="0" marL="457200" rtl="0" algn="l">
              <a:lnSpc>
                <a:spcPct val="115000"/>
              </a:lnSpc>
              <a:spcBef>
                <a:spcPts val="0"/>
              </a:spcBef>
              <a:spcAft>
                <a:spcPts val="0"/>
              </a:spcAft>
              <a:buSzPts val="2500"/>
              <a:buChar char="●"/>
            </a:pPr>
            <a:r>
              <a:rPr lang="en" sz="2500"/>
              <a:t>Batch_size      ⇒   16</a:t>
            </a:r>
            <a:endParaRPr sz="2500"/>
          </a:p>
          <a:p>
            <a:pPr indent="-387350" lvl="0" marL="457200" rtl="0" algn="l">
              <a:lnSpc>
                <a:spcPct val="115000"/>
              </a:lnSpc>
              <a:spcBef>
                <a:spcPts val="0"/>
              </a:spcBef>
              <a:spcAft>
                <a:spcPts val="0"/>
              </a:spcAft>
              <a:buSzPts val="2500"/>
              <a:buChar char="●"/>
            </a:pPr>
            <a:r>
              <a:rPr lang="en" sz="2500"/>
              <a:t>Epochs            ⇒    80</a:t>
            </a:r>
            <a:endParaRPr sz="2500"/>
          </a:p>
        </p:txBody>
      </p:sp>
      <p:sp>
        <p:nvSpPr>
          <p:cNvPr id="335" name="Google Shape;335;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Optimization Loop </a:t>
            </a:r>
            <a:endParaRPr/>
          </a:p>
        </p:txBody>
      </p:sp>
      <p:pic>
        <p:nvPicPr>
          <p:cNvPr id="341" name="Google Shape;341;p47"/>
          <p:cNvPicPr preferRelativeResize="0"/>
          <p:nvPr/>
        </p:nvPicPr>
        <p:blipFill rotWithShape="1">
          <a:blip r:embed="rId3">
            <a:alphaModFix/>
          </a:blip>
          <a:srcRect b="0" l="0" r="0" t="0"/>
          <a:stretch/>
        </p:blipFill>
        <p:spPr>
          <a:xfrm>
            <a:off x="152400" y="1170200"/>
            <a:ext cx="4479025" cy="3771900"/>
          </a:xfrm>
          <a:prstGeom prst="rect">
            <a:avLst/>
          </a:prstGeom>
          <a:noFill/>
          <a:ln>
            <a:noFill/>
          </a:ln>
        </p:spPr>
      </p:pic>
      <p:pic>
        <p:nvPicPr>
          <p:cNvPr id="342" name="Google Shape;342;p47"/>
          <p:cNvPicPr preferRelativeResize="0"/>
          <p:nvPr/>
        </p:nvPicPr>
        <p:blipFill rotWithShape="1">
          <a:blip r:embed="rId4">
            <a:alphaModFix/>
          </a:blip>
          <a:srcRect b="0" l="0" r="0" t="0"/>
          <a:stretch/>
        </p:blipFill>
        <p:spPr>
          <a:xfrm>
            <a:off x="4783825" y="1170200"/>
            <a:ext cx="4207775" cy="3771900"/>
          </a:xfrm>
          <a:prstGeom prst="rect">
            <a:avLst/>
          </a:prstGeom>
          <a:noFill/>
          <a:ln>
            <a:noFill/>
          </a:ln>
        </p:spPr>
      </p:pic>
      <p:sp>
        <p:nvSpPr>
          <p:cNvPr id="343" name="Google Shape;343;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011"/>
              <a:t>Accuracy	</a:t>
            </a:r>
            <a:endParaRPr sz="3011"/>
          </a:p>
        </p:txBody>
      </p:sp>
      <p:sp>
        <p:nvSpPr>
          <p:cNvPr id="349" name="Google Shape;349;p4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After training the network over 80 epochs, the </a:t>
            </a:r>
            <a:r>
              <a:rPr b="1" lang="en" sz="2000"/>
              <a:t>training </a:t>
            </a:r>
            <a:r>
              <a:rPr lang="en" sz="2000"/>
              <a:t>accuracy becomes </a:t>
            </a:r>
            <a:r>
              <a:rPr b="1" lang="en" sz="2000"/>
              <a:t>85%</a:t>
            </a:r>
            <a:r>
              <a:rPr lang="en" sz="2000"/>
              <a:t> and </a:t>
            </a:r>
            <a:r>
              <a:rPr b="1" lang="en" sz="2000"/>
              <a:t>testing</a:t>
            </a:r>
            <a:r>
              <a:rPr lang="en" sz="2000"/>
              <a:t> accuracy is </a:t>
            </a:r>
            <a:r>
              <a:rPr b="1" lang="en" sz="2000"/>
              <a:t>75%</a:t>
            </a:r>
            <a:r>
              <a:rPr lang="en" sz="2000"/>
              <a:t>.</a:t>
            </a:r>
            <a:endParaRPr sz="2000"/>
          </a:p>
          <a:p>
            <a:pPr indent="-355600" lvl="0" marL="457200" rtl="0" algn="l">
              <a:lnSpc>
                <a:spcPct val="115000"/>
              </a:lnSpc>
              <a:spcBef>
                <a:spcPts val="0"/>
              </a:spcBef>
              <a:spcAft>
                <a:spcPts val="0"/>
              </a:spcAft>
              <a:buSzPts val="2000"/>
              <a:buChar char="●"/>
            </a:pPr>
            <a:r>
              <a:rPr lang="en" sz="2000"/>
              <a:t>Stuck in local minimum and can’t reach </a:t>
            </a:r>
            <a:endParaRPr sz="2000"/>
          </a:p>
          <a:p>
            <a:pPr indent="0" lvl="0" marL="457200" rtl="0" algn="l">
              <a:lnSpc>
                <a:spcPct val="115000"/>
              </a:lnSpc>
              <a:spcBef>
                <a:spcPts val="1200"/>
              </a:spcBef>
              <a:spcAft>
                <a:spcPts val="0"/>
              </a:spcAft>
              <a:buSzPts val="1800"/>
              <a:buNone/>
            </a:pPr>
            <a:r>
              <a:rPr lang="en" sz="2000"/>
              <a:t>to the global minimum.</a:t>
            </a:r>
            <a:endParaRPr sz="2000"/>
          </a:p>
          <a:p>
            <a:pPr indent="0" lvl="0" marL="0" rtl="0" algn="l">
              <a:lnSpc>
                <a:spcPct val="115000"/>
              </a:lnSpc>
              <a:spcBef>
                <a:spcPts val="1200"/>
              </a:spcBef>
              <a:spcAft>
                <a:spcPts val="0"/>
              </a:spcAft>
              <a:buSzPts val="1800"/>
              <a:buNone/>
            </a:pPr>
            <a:r>
              <a:t/>
            </a:r>
            <a:endParaRPr sz="2000"/>
          </a:p>
          <a:p>
            <a:pPr indent="0" lvl="0" marL="0" rtl="0" algn="l">
              <a:lnSpc>
                <a:spcPct val="115000"/>
              </a:lnSpc>
              <a:spcBef>
                <a:spcPts val="1200"/>
              </a:spcBef>
              <a:spcAft>
                <a:spcPts val="1200"/>
              </a:spcAft>
              <a:buSzPts val="1800"/>
              <a:buNone/>
            </a:pPr>
            <a:r>
              <a:t/>
            </a:r>
            <a:endParaRPr/>
          </a:p>
        </p:txBody>
      </p:sp>
      <p:pic>
        <p:nvPicPr>
          <p:cNvPr id="350" name="Google Shape;350;p48"/>
          <p:cNvPicPr preferRelativeResize="0"/>
          <p:nvPr/>
        </p:nvPicPr>
        <p:blipFill rotWithShape="1">
          <a:blip r:embed="rId3">
            <a:alphaModFix/>
          </a:blip>
          <a:srcRect b="0" l="0" r="0" t="0"/>
          <a:stretch/>
        </p:blipFill>
        <p:spPr>
          <a:xfrm>
            <a:off x="6200763" y="2008775"/>
            <a:ext cx="2943225" cy="1885950"/>
          </a:xfrm>
          <a:prstGeom prst="rect">
            <a:avLst/>
          </a:prstGeom>
          <a:noFill/>
          <a:ln>
            <a:noFill/>
          </a:ln>
        </p:spPr>
      </p:pic>
      <p:sp>
        <p:nvSpPr>
          <p:cNvPr id="351" name="Google Shape;351;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9"/>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200"/>
              <a:buNone/>
            </a:pPr>
            <a:r>
              <a:rPr lang="en"/>
              <a:t>Optimized Solution!</a:t>
            </a:r>
            <a:endParaRPr/>
          </a:p>
        </p:txBody>
      </p:sp>
      <p:sp>
        <p:nvSpPr>
          <p:cNvPr id="357" name="Google Shape;357;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361" name="Shape 361"/>
        <p:cNvGrpSpPr/>
        <p:nvPr/>
      </p:nvGrpSpPr>
      <p:grpSpPr>
        <a:xfrm>
          <a:off x="0" y="0"/>
          <a:ext cx="0" cy="0"/>
          <a:chOff x="0" y="0"/>
          <a:chExt cx="0" cy="0"/>
        </a:xfrm>
      </p:grpSpPr>
      <p:sp>
        <p:nvSpPr>
          <p:cNvPr id="362" name="Google Shape;362;p5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011"/>
              <a:t>CNN From Scratch	</a:t>
            </a:r>
            <a:endParaRPr sz="3011"/>
          </a:p>
        </p:txBody>
      </p:sp>
      <p:pic>
        <p:nvPicPr>
          <p:cNvPr id="363" name="Google Shape;363;p50"/>
          <p:cNvPicPr preferRelativeResize="0"/>
          <p:nvPr/>
        </p:nvPicPr>
        <p:blipFill rotWithShape="1">
          <a:blip r:embed="rId3">
            <a:alphaModFix/>
          </a:blip>
          <a:srcRect b="0" l="0" r="0" t="0"/>
          <a:stretch/>
        </p:blipFill>
        <p:spPr>
          <a:xfrm>
            <a:off x="400113" y="1537575"/>
            <a:ext cx="6181725" cy="2819400"/>
          </a:xfrm>
          <a:prstGeom prst="rect">
            <a:avLst/>
          </a:prstGeom>
          <a:noFill/>
          <a:ln>
            <a:noFill/>
          </a:ln>
        </p:spPr>
      </p:pic>
      <p:sp>
        <p:nvSpPr>
          <p:cNvPr id="364" name="Google Shape;364;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1"/>
          <p:cNvSpPr txBox="1"/>
          <p:nvPr>
            <p:ph type="title"/>
          </p:nvPr>
        </p:nvSpPr>
        <p:spPr>
          <a:xfrm>
            <a:off x="186525" y="50105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a:t>Hyper Parameters</a:t>
            </a:r>
            <a:endParaRPr/>
          </a:p>
        </p:txBody>
      </p:sp>
      <p:sp>
        <p:nvSpPr>
          <p:cNvPr id="370" name="Google Shape;370;p5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Learning_rate ⇒  1e-3</a:t>
            </a:r>
            <a:endParaRPr sz="2500"/>
          </a:p>
          <a:p>
            <a:pPr indent="-387350" lvl="0" marL="457200" rtl="0" algn="l">
              <a:lnSpc>
                <a:spcPct val="115000"/>
              </a:lnSpc>
              <a:spcBef>
                <a:spcPts val="0"/>
              </a:spcBef>
              <a:spcAft>
                <a:spcPts val="0"/>
              </a:spcAft>
              <a:buSzPts val="2500"/>
              <a:buChar char="●"/>
            </a:pPr>
            <a:r>
              <a:rPr lang="en" sz="2500"/>
              <a:t>Batch_size      ⇒   16</a:t>
            </a:r>
            <a:endParaRPr sz="2500"/>
          </a:p>
          <a:p>
            <a:pPr indent="-387350" lvl="0" marL="457200" rtl="0" algn="l">
              <a:lnSpc>
                <a:spcPct val="115000"/>
              </a:lnSpc>
              <a:spcBef>
                <a:spcPts val="0"/>
              </a:spcBef>
              <a:spcAft>
                <a:spcPts val="0"/>
              </a:spcAft>
              <a:buSzPts val="2500"/>
              <a:buChar char="●"/>
            </a:pPr>
            <a:r>
              <a:rPr lang="en" sz="2500"/>
              <a:t>Epochs            ⇒    80</a:t>
            </a:r>
            <a:endParaRPr sz="2500"/>
          </a:p>
        </p:txBody>
      </p:sp>
      <p:sp>
        <p:nvSpPr>
          <p:cNvPr id="371" name="Google Shape;371;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14" name="Google Shape;114;p1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What is a self-driving car?</a:t>
            </a:r>
            <a:endParaRPr/>
          </a:p>
        </p:txBody>
      </p:sp>
      <p:sp>
        <p:nvSpPr>
          <p:cNvPr id="115" name="Google Shape;115;p1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011"/>
              <a:t>Accuracy!</a:t>
            </a:r>
            <a:endParaRPr sz="3011"/>
          </a:p>
        </p:txBody>
      </p:sp>
      <p:sp>
        <p:nvSpPr>
          <p:cNvPr id="377" name="Google Shape;377;p52"/>
          <p:cNvSpPr txBox="1"/>
          <p:nvPr>
            <p:ph idx="4294967295" type="body"/>
          </p:nvPr>
        </p:nvSpPr>
        <p:spPr>
          <a:xfrm>
            <a:off x="311700" y="1229875"/>
            <a:ext cx="8520600" cy="3811200"/>
          </a:xfrm>
          <a:prstGeom prst="rect">
            <a:avLst/>
          </a:prstGeom>
          <a:noFill/>
          <a:ln>
            <a:noFill/>
          </a:ln>
        </p:spPr>
        <p:txBody>
          <a:bodyPr anchorCtr="0" anchor="t" bIns="91425" lIns="91425" spcFirstLastPara="1" rIns="91425" wrap="square" tIns="91425">
            <a:normAutofit lnSpcReduction="20000"/>
          </a:bodyPr>
          <a:lstStyle/>
          <a:p>
            <a:pPr indent="-355600" lvl="0" marL="457200" rtl="0" algn="l">
              <a:lnSpc>
                <a:spcPct val="115000"/>
              </a:lnSpc>
              <a:spcBef>
                <a:spcPts val="0"/>
              </a:spcBef>
              <a:spcAft>
                <a:spcPts val="0"/>
              </a:spcAft>
              <a:buSzPts val="2000"/>
              <a:buChar char="●"/>
            </a:pPr>
            <a:r>
              <a:rPr lang="en" sz="2000"/>
              <a:t>After training the network over 80 epochs, the </a:t>
            </a:r>
            <a:r>
              <a:rPr b="1" lang="en" sz="2000"/>
              <a:t>training </a:t>
            </a:r>
            <a:r>
              <a:rPr lang="en" sz="2000"/>
              <a:t>accuracy has been increased to </a:t>
            </a:r>
            <a:r>
              <a:rPr b="1" lang="en" sz="2000"/>
              <a:t>99%</a:t>
            </a:r>
            <a:r>
              <a:rPr lang="en" sz="2000"/>
              <a:t> and </a:t>
            </a:r>
            <a:r>
              <a:rPr b="1" lang="en" sz="2000"/>
              <a:t>testing</a:t>
            </a:r>
            <a:r>
              <a:rPr lang="en" sz="2000"/>
              <a:t> accuracy to </a:t>
            </a:r>
            <a:r>
              <a:rPr b="1" lang="en" sz="2000"/>
              <a:t>98.5%</a:t>
            </a:r>
            <a:r>
              <a:rPr lang="en" sz="2000"/>
              <a:t>.</a:t>
            </a:r>
            <a:endParaRPr sz="2000"/>
          </a:p>
          <a:p>
            <a:pPr indent="-355600" lvl="0" marL="457200" rtl="0" algn="l">
              <a:lnSpc>
                <a:spcPct val="115000"/>
              </a:lnSpc>
              <a:spcBef>
                <a:spcPts val="0"/>
              </a:spcBef>
              <a:spcAft>
                <a:spcPts val="0"/>
              </a:spcAft>
              <a:buSzPts val="2000"/>
              <a:buChar char="●"/>
            </a:pPr>
            <a:r>
              <a:rPr lang="en" sz="2000"/>
              <a:t>The Network reached the region</a:t>
            </a:r>
            <a:endParaRPr sz="2000"/>
          </a:p>
          <a:p>
            <a:pPr indent="0" lvl="0" marL="0" rtl="0" algn="l">
              <a:lnSpc>
                <a:spcPct val="115000"/>
              </a:lnSpc>
              <a:spcBef>
                <a:spcPts val="1200"/>
              </a:spcBef>
              <a:spcAft>
                <a:spcPts val="0"/>
              </a:spcAft>
              <a:buSzPts val="1800"/>
              <a:buNone/>
            </a:pPr>
            <a:r>
              <a:rPr lang="en" sz="2000"/>
              <a:t> 	of global minimum after a little bit of epochs, </a:t>
            </a:r>
            <a:endParaRPr sz="2000"/>
          </a:p>
          <a:p>
            <a:pPr indent="457200" lvl="0" marL="0" rtl="0" algn="l">
              <a:lnSpc>
                <a:spcPct val="115000"/>
              </a:lnSpc>
              <a:spcBef>
                <a:spcPts val="1200"/>
              </a:spcBef>
              <a:spcAft>
                <a:spcPts val="0"/>
              </a:spcAft>
              <a:buSzPts val="1800"/>
              <a:buNone/>
            </a:pPr>
            <a:r>
              <a:rPr lang="en" sz="2000"/>
              <a:t>then some of oscillation happened to</a:t>
            </a:r>
            <a:endParaRPr sz="2000"/>
          </a:p>
          <a:p>
            <a:pPr indent="457200" lvl="0" marL="0" rtl="0" algn="l">
              <a:lnSpc>
                <a:spcPct val="115000"/>
              </a:lnSpc>
              <a:spcBef>
                <a:spcPts val="1200"/>
              </a:spcBef>
              <a:spcAft>
                <a:spcPts val="0"/>
              </a:spcAft>
              <a:buSzPts val="1800"/>
              <a:buNone/>
            </a:pPr>
            <a:r>
              <a:rPr lang="en" sz="2000"/>
              <a:t> reach to the best point.</a:t>
            </a:r>
            <a:endParaRPr sz="2000"/>
          </a:p>
          <a:p>
            <a:pPr indent="0" lvl="0" marL="0" rtl="0" algn="l">
              <a:lnSpc>
                <a:spcPct val="115000"/>
              </a:lnSpc>
              <a:spcBef>
                <a:spcPts val="1200"/>
              </a:spcBef>
              <a:spcAft>
                <a:spcPts val="0"/>
              </a:spcAft>
              <a:buSzPts val="1800"/>
              <a:buNone/>
            </a:pPr>
            <a:r>
              <a:t/>
            </a:r>
            <a:endParaRPr sz="2000"/>
          </a:p>
          <a:p>
            <a:pPr indent="0" lvl="0" marL="0" rtl="0" algn="l">
              <a:lnSpc>
                <a:spcPct val="115000"/>
              </a:lnSpc>
              <a:spcBef>
                <a:spcPts val="1200"/>
              </a:spcBef>
              <a:spcAft>
                <a:spcPts val="0"/>
              </a:spcAft>
              <a:buSzPts val="1800"/>
              <a:buNone/>
            </a:pPr>
            <a:r>
              <a:t/>
            </a:r>
            <a:endParaRPr sz="2000"/>
          </a:p>
          <a:p>
            <a:pPr indent="0" lvl="0" marL="0" rtl="0" algn="l">
              <a:lnSpc>
                <a:spcPct val="115000"/>
              </a:lnSpc>
              <a:spcBef>
                <a:spcPts val="1200"/>
              </a:spcBef>
              <a:spcAft>
                <a:spcPts val="1200"/>
              </a:spcAft>
              <a:buSzPts val="1800"/>
              <a:buNone/>
            </a:pPr>
            <a:r>
              <a:t/>
            </a:r>
            <a:endParaRPr/>
          </a:p>
        </p:txBody>
      </p:sp>
      <p:pic>
        <p:nvPicPr>
          <p:cNvPr id="378" name="Google Shape;378;p52"/>
          <p:cNvPicPr preferRelativeResize="0"/>
          <p:nvPr/>
        </p:nvPicPr>
        <p:blipFill rotWithShape="1">
          <a:blip r:embed="rId3">
            <a:alphaModFix/>
          </a:blip>
          <a:srcRect b="0" l="0" r="0" t="0"/>
          <a:stretch/>
        </p:blipFill>
        <p:spPr>
          <a:xfrm>
            <a:off x="6858000" y="2333613"/>
            <a:ext cx="2286000" cy="2809875"/>
          </a:xfrm>
          <a:prstGeom prst="rect">
            <a:avLst/>
          </a:prstGeom>
          <a:noFill/>
          <a:ln>
            <a:noFill/>
          </a:ln>
        </p:spPr>
      </p:pic>
      <p:sp>
        <p:nvSpPr>
          <p:cNvPr id="379" name="Google Shape;379;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ADVANCED LANE FINDING</a:t>
            </a:r>
            <a:endParaRPr/>
          </a:p>
        </p:txBody>
      </p:sp>
      <p:sp>
        <p:nvSpPr>
          <p:cNvPr id="385" name="Google Shape;385;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solidFill>
                  <a:srgbClr val="D2533C"/>
                </a:solidFill>
              </a:rPr>
              <a:t>Steps</a:t>
            </a:r>
            <a:endParaRPr/>
          </a:p>
        </p:txBody>
      </p:sp>
      <p:sp>
        <p:nvSpPr>
          <p:cNvPr id="391" name="Google Shape;391;p5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lnSpc>
                <a:spcPct val="200000"/>
              </a:lnSpc>
              <a:spcBef>
                <a:spcPts val="800"/>
              </a:spcBef>
              <a:spcAft>
                <a:spcPts val="0"/>
              </a:spcAft>
              <a:buNone/>
            </a:pPr>
            <a:r>
              <a:rPr lang="en" sz="2400">
                <a:solidFill>
                  <a:srgbClr val="93A299"/>
                </a:solidFill>
              </a:rPr>
              <a:t>•</a:t>
            </a:r>
            <a:r>
              <a:rPr lang="en" sz="2400">
                <a:solidFill>
                  <a:srgbClr val="292934"/>
                </a:solidFill>
              </a:rPr>
              <a:t>Distortion Correction</a:t>
            </a:r>
            <a:endParaRPr sz="2400">
              <a:solidFill>
                <a:srgbClr val="292934"/>
              </a:solidFill>
            </a:endParaRPr>
          </a:p>
          <a:p>
            <a:pPr indent="0" lvl="0" marL="0" rtl="0" algn="l">
              <a:lnSpc>
                <a:spcPct val="200000"/>
              </a:lnSpc>
              <a:spcBef>
                <a:spcPts val="800"/>
              </a:spcBef>
              <a:spcAft>
                <a:spcPts val="0"/>
              </a:spcAft>
              <a:buNone/>
            </a:pPr>
            <a:r>
              <a:rPr lang="en" sz="2400">
                <a:solidFill>
                  <a:srgbClr val="93A299"/>
                </a:solidFill>
              </a:rPr>
              <a:t>•</a:t>
            </a:r>
            <a:r>
              <a:rPr lang="en" sz="2400">
                <a:solidFill>
                  <a:srgbClr val="292934"/>
                </a:solidFill>
              </a:rPr>
              <a:t>Perspective Transform</a:t>
            </a:r>
            <a:endParaRPr sz="2400">
              <a:solidFill>
                <a:srgbClr val="292934"/>
              </a:solidFill>
            </a:endParaRPr>
          </a:p>
          <a:p>
            <a:pPr indent="0" lvl="0" marL="0" rtl="0" algn="l">
              <a:lnSpc>
                <a:spcPct val="200000"/>
              </a:lnSpc>
              <a:spcBef>
                <a:spcPts val="800"/>
              </a:spcBef>
              <a:spcAft>
                <a:spcPts val="0"/>
              </a:spcAft>
              <a:buNone/>
            </a:pPr>
            <a:r>
              <a:rPr lang="en" sz="2400">
                <a:solidFill>
                  <a:srgbClr val="93A299"/>
                </a:solidFill>
              </a:rPr>
              <a:t>•</a:t>
            </a:r>
            <a:r>
              <a:rPr lang="en" sz="2400">
                <a:solidFill>
                  <a:srgbClr val="292934"/>
                </a:solidFill>
              </a:rPr>
              <a:t>Creating a Thresholded Binary Image</a:t>
            </a:r>
            <a:endParaRPr sz="2400">
              <a:solidFill>
                <a:srgbClr val="292934"/>
              </a:solidFill>
            </a:endParaRPr>
          </a:p>
          <a:p>
            <a:pPr indent="0" lvl="0" marL="0" rtl="0" algn="l">
              <a:lnSpc>
                <a:spcPct val="200000"/>
              </a:lnSpc>
              <a:spcBef>
                <a:spcPts val="800"/>
              </a:spcBef>
              <a:spcAft>
                <a:spcPts val="0"/>
              </a:spcAft>
              <a:buNone/>
            </a:pPr>
            <a:r>
              <a:rPr lang="en" sz="2400">
                <a:solidFill>
                  <a:srgbClr val="93A299"/>
                </a:solidFill>
              </a:rPr>
              <a:t>•</a:t>
            </a:r>
            <a:r>
              <a:rPr lang="en" sz="2400">
                <a:solidFill>
                  <a:srgbClr val="292934"/>
                </a:solidFill>
              </a:rPr>
              <a:t>Calculating Lane Curvature</a:t>
            </a:r>
            <a:endParaRPr sz="2400"/>
          </a:p>
        </p:txBody>
      </p:sp>
      <p:sp>
        <p:nvSpPr>
          <p:cNvPr id="392" name="Google Shape;39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solidFill>
                  <a:srgbClr val="D2533C"/>
                </a:solidFill>
                <a:latin typeface="Arial"/>
                <a:ea typeface="Arial"/>
                <a:cs typeface="Arial"/>
                <a:sym typeface="Arial"/>
              </a:rPr>
              <a:t>Distortion</a:t>
            </a:r>
            <a:endParaRPr/>
          </a:p>
        </p:txBody>
      </p:sp>
      <p:sp>
        <p:nvSpPr>
          <p:cNvPr id="398" name="Google Shape;398;p5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pic>
        <p:nvPicPr>
          <p:cNvPr id="399" name="Google Shape;399;p55"/>
          <p:cNvPicPr preferRelativeResize="0"/>
          <p:nvPr/>
        </p:nvPicPr>
        <p:blipFill>
          <a:blip r:embed="rId3">
            <a:alphaModFix/>
          </a:blip>
          <a:stretch>
            <a:fillRect/>
          </a:stretch>
        </p:blipFill>
        <p:spPr>
          <a:xfrm>
            <a:off x="628176" y="1289450"/>
            <a:ext cx="7070823" cy="3339000"/>
          </a:xfrm>
          <a:prstGeom prst="rect">
            <a:avLst/>
          </a:prstGeom>
          <a:noFill/>
          <a:ln>
            <a:noFill/>
          </a:ln>
        </p:spPr>
      </p:pic>
      <p:sp>
        <p:nvSpPr>
          <p:cNvPr id="400" name="Google Shape;400;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406" name="Google Shape;406;p5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pic>
        <p:nvPicPr>
          <p:cNvPr id="407" name="Google Shape;407;p56"/>
          <p:cNvPicPr preferRelativeResize="0"/>
          <p:nvPr/>
        </p:nvPicPr>
        <p:blipFill>
          <a:blip r:embed="rId3">
            <a:alphaModFix/>
          </a:blip>
          <a:stretch>
            <a:fillRect/>
          </a:stretch>
        </p:blipFill>
        <p:spPr>
          <a:xfrm>
            <a:off x="457200" y="590975"/>
            <a:ext cx="8229600" cy="3810000"/>
          </a:xfrm>
          <a:prstGeom prst="rect">
            <a:avLst/>
          </a:prstGeom>
          <a:noFill/>
          <a:ln>
            <a:noFill/>
          </a:ln>
        </p:spPr>
      </p:pic>
      <p:sp>
        <p:nvSpPr>
          <p:cNvPr id="408" name="Google Shape;408;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414" name="Google Shape;414;p5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pic>
        <p:nvPicPr>
          <p:cNvPr id="415" name="Google Shape;415;p57"/>
          <p:cNvPicPr preferRelativeResize="0"/>
          <p:nvPr/>
        </p:nvPicPr>
        <p:blipFill>
          <a:blip r:embed="rId3">
            <a:alphaModFix/>
          </a:blip>
          <a:stretch>
            <a:fillRect/>
          </a:stretch>
        </p:blipFill>
        <p:spPr>
          <a:xfrm>
            <a:off x="1200150" y="128588"/>
            <a:ext cx="6743700" cy="4733925"/>
          </a:xfrm>
          <a:prstGeom prst="rect">
            <a:avLst/>
          </a:prstGeom>
          <a:noFill/>
          <a:ln>
            <a:noFill/>
          </a:ln>
        </p:spPr>
      </p:pic>
      <p:sp>
        <p:nvSpPr>
          <p:cNvPr id="416" name="Google Shape;416;p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422" name="Google Shape;422;p5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 </a:t>
            </a:r>
            <a:endParaRPr b="1"/>
          </a:p>
        </p:txBody>
      </p:sp>
      <p:pic>
        <p:nvPicPr>
          <p:cNvPr id="423" name="Google Shape;423;p58"/>
          <p:cNvPicPr preferRelativeResize="0"/>
          <p:nvPr/>
        </p:nvPicPr>
        <p:blipFill>
          <a:blip r:embed="rId3">
            <a:alphaModFix/>
          </a:blip>
          <a:stretch>
            <a:fillRect/>
          </a:stretch>
        </p:blipFill>
        <p:spPr>
          <a:xfrm>
            <a:off x="471488" y="209550"/>
            <a:ext cx="8201025" cy="1524000"/>
          </a:xfrm>
          <a:prstGeom prst="rect">
            <a:avLst/>
          </a:prstGeom>
          <a:noFill/>
          <a:ln>
            <a:noFill/>
          </a:ln>
        </p:spPr>
      </p:pic>
      <p:pic>
        <p:nvPicPr>
          <p:cNvPr id="424" name="Google Shape;424;p58"/>
          <p:cNvPicPr preferRelativeResize="0"/>
          <p:nvPr/>
        </p:nvPicPr>
        <p:blipFill rotWithShape="1">
          <a:blip r:embed="rId4">
            <a:alphaModFix/>
          </a:blip>
          <a:srcRect b="32628" l="0" r="0" t="0"/>
          <a:stretch/>
        </p:blipFill>
        <p:spPr>
          <a:xfrm>
            <a:off x="1548900" y="1952575"/>
            <a:ext cx="6046225" cy="1238360"/>
          </a:xfrm>
          <a:prstGeom prst="rect">
            <a:avLst/>
          </a:prstGeom>
          <a:noFill/>
          <a:ln>
            <a:noFill/>
          </a:ln>
        </p:spPr>
      </p:pic>
      <p:pic>
        <p:nvPicPr>
          <p:cNvPr id="425" name="Google Shape;425;p58"/>
          <p:cNvPicPr preferRelativeResize="0"/>
          <p:nvPr/>
        </p:nvPicPr>
        <p:blipFill rotWithShape="1">
          <a:blip r:embed="rId5">
            <a:alphaModFix/>
          </a:blip>
          <a:srcRect b="40511" l="0" r="0" t="0"/>
          <a:stretch/>
        </p:blipFill>
        <p:spPr>
          <a:xfrm>
            <a:off x="1780963" y="3724325"/>
            <a:ext cx="5582100" cy="1158200"/>
          </a:xfrm>
          <a:prstGeom prst="rect">
            <a:avLst/>
          </a:prstGeom>
          <a:noFill/>
          <a:ln>
            <a:noFill/>
          </a:ln>
        </p:spPr>
      </p:pic>
      <p:sp>
        <p:nvSpPr>
          <p:cNvPr id="426" name="Google Shape;426;p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432" name="Google Shape;432;p5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pic>
        <p:nvPicPr>
          <p:cNvPr id="433" name="Google Shape;433;p59"/>
          <p:cNvPicPr preferRelativeResize="0"/>
          <p:nvPr/>
        </p:nvPicPr>
        <p:blipFill>
          <a:blip r:embed="rId3">
            <a:alphaModFix/>
          </a:blip>
          <a:stretch>
            <a:fillRect/>
          </a:stretch>
        </p:blipFill>
        <p:spPr>
          <a:xfrm>
            <a:off x="481013" y="700088"/>
            <a:ext cx="8181975" cy="3438525"/>
          </a:xfrm>
          <a:prstGeom prst="rect">
            <a:avLst/>
          </a:prstGeom>
          <a:noFill/>
          <a:ln>
            <a:noFill/>
          </a:ln>
        </p:spPr>
      </p:pic>
      <p:sp>
        <p:nvSpPr>
          <p:cNvPr id="434" name="Google Shape;434;p5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440" name="Google Shape;440;p6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pic>
        <p:nvPicPr>
          <p:cNvPr id="441" name="Google Shape;441;p60"/>
          <p:cNvPicPr preferRelativeResize="0"/>
          <p:nvPr/>
        </p:nvPicPr>
        <p:blipFill>
          <a:blip r:embed="rId3">
            <a:alphaModFix/>
          </a:blip>
          <a:stretch>
            <a:fillRect/>
          </a:stretch>
        </p:blipFill>
        <p:spPr>
          <a:xfrm>
            <a:off x="457200" y="919163"/>
            <a:ext cx="8229600" cy="2847975"/>
          </a:xfrm>
          <a:prstGeom prst="rect">
            <a:avLst/>
          </a:prstGeom>
          <a:noFill/>
          <a:ln>
            <a:noFill/>
          </a:ln>
        </p:spPr>
      </p:pic>
      <p:sp>
        <p:nvSpPr>
          <p:cNvPr id="442" name="Google Shape;442;p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1"/>
          <p:cNvSpPr txBox="1"/>
          <p:nvPr>
            <p:ph type="title"/>
          </p:nvPr>
        </p:nvSpPr>
        <p:spPr>
          <a:xfrm>
            <a:off x="311700" y="2809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solidFill>
                  <a:srgbClr val="D2533C"/>
                </a:solidFill>
                <a:latin typeface="Arial"/>
                <a:ea typeface="Arial"/>
                <a:cs typeface="Arial"/>
                <a:sym typeface="Arial"/>
              </a:rPr>
              <a:t>Perspective Transform</a:t>
            </a:r>
            <a:endParaRPr/>
          </a:p>
        </p:txBody>
      </p:sp>
      <p:sp>
        <p:nvSpPr>
          <p:cNvPr id="448" name="Google Shape;448;p6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pic>
        <p:nvPicPr>
          <p:cNvPr id="449" name="Google Shape;449;p61"/>
          <p:cNvPicPr preferRelativeResize="0"/>
          <p:nvPr/>
        </p:nvPicPr>
        <p:blipFill>
          <a:blip r:embed="rId3">
            <a:alphaModFix/>
          </a:blip>
          <a:stretch>
            <a:fillRect/>
          </a:stretch>
        </p:blipFill>
        <p:spPr>
          <a:xfrm>
            <a:off x="504825" y="1428750"/>
            <a:ext cx="8134350" cy="2438400"/>
          </a:xfrm>
          <a:prstGeom prst="rect">
            <a:avLst/>
          </a:prstGeom>
          <a:noFill/>
          <a:ln>
            <a:noFill/>
          </a:ln>
        </p:spPr>
      </p:pic>
      <p:sp>
        <p:nvSpPr>
          <p:cNvPr id="450" name="Google Shape;450;p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self-driving car?</a:t>
            </a:r>
            <a:endParaRPr/>
          </a:p>
        </p:txBody>
      </p:sp>
      <p:sp>
        <p:nvSpPr>
          <p:cNvPr id="121" name="Google Shape;121;p17"/>
          <p:cNvSpPr txBox="1"/>
          <p:nvPr>
            <p:ph idx="1" type="body"/>
          </p:nvPr>
        </p:nvSpPr>
        <p:spPr>
          <a:xfrm>
            <a:off x="311700" y="1229875"/>
            <a:ext cx="4782300" cy="3339000"/>
          </a:xfrm>
          <a:prstGeom prst="rect">
            <a:avLst/>
          </a:prstGeom>
        </p:spPr>
        <p:txBody>
          <a:bodyPr anchorCtr="0" anchor="t" bIns="91425" lIns="91425" spcFirstLastPara="1" rIns="91425" wrap="square" tIns="91425">
            <a:normAutofit/>
          </a:bodyPr>
          <a:lstStyle/>
          <a:p>
            <a:pPr indent="0" lvl="0" marL="0" rtl="0" algn="l">
              <a:lnSpc>
                <a:spcPct val="150000"/>
              </a:lnSpc>
              <a:spcBef>
                <a:spcPts val="900"/>
              </a:spcBef>
              <a:spcAft>
                <a:spcPts val="0"/>
              </a:spcAft>
              <a:buNone/>
            </a:pPr>
            <a:r>
              <a:rPr lang="en" sz="3000">
                <a:solidFill>
                  <a:srgbClr val="93A299"/>
                </a:solidFill>
              </a:rPr>
              <a:t>•</a:t>
            </a:r>
            <a:r>
              <a:rPr lang="en" sz="2400">
                <a:solidFill>
                  <a:srgbClr val="292934"/>
                </a:solidFill>
              </a:rPr>
              <a:t>It is a vehicle that is capable of sensing its environment and navigating without a human input.</a:t>
            </a:r>
            <a:endParaRPr sz="2400">
              <a:solidFill>
                <a:srgbClr val="292934"/>
              </a:solidFill>
            </a:endParaRPr>
          </a:p>
          <a:p>
            <a:pPr indent="0" lvl="0" marL="0" rtl="0" algn="l">
              <a:lnSpc>
                <a:spcPct val="150000"/>
              </a:lnSpc>
              <a:spcBef>
                <a:spcPts val="900"/>
              </a:spcBef>
              <a:spcAft>
                <a:spcPts val="0"/>
              </a:spcAft>
              <a:buNone/>
            </a:pPr>
            <a:r>
              <a:t/>
            </a:r>
            <a:endParaRPr sz="2400">
              <a:solidFill>
                <a:srgbClr val="292934"/>
              </a:solidFill>
            </a:endParaRPr>
          </a:p>
        </p:txBody>
      </p:sp>
      <p:pic>
        <p:nvPicPr>
          <p:cNvPr id="122" name="Google Shape;122;p17"/>
          <p:cNvPicPr preferRelativeResize="0"/>
          <p:nvPr/>
        </p:nvPicPr>
        <p:blipFill>
          <a:blip r:embed="rId3">
            <a:alphaModFix/>
          </a:blip>
          <a:stretch>
            <a:fillRect/>
          </a:stretch>
        </p:blipFill>
        <p:spPr>
          <a:xfrm>
            <a:off x="5094000" y="1229875"/>
            <a:ext cx="4050150" cy="3417101"/>
          </a:xfrm>
          <a:prstGeom prst="rect">
            <a:avLst/>
          </a:prstGeom>
          <a:noFill/>
          <a:ln>
            <a:noFill/>
          </a:ln>
        </p:spPr>
      </p:pic>
      <p:sp>
        <p:nvSpPr>
          <p:cNvPr id="123" name="Google Shape;123;p1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solidFill>
                  <a:srgbClr val="D2533C"/>
                </a:solidFill>
                <a:latin typeface="Arial"/>
                <a:ea typeface="Arial"/>
                <a:cs typeface="Arial"/>
                <a:sym typeface="Arial"/>
              </a:rPr>
              <a:t>Color Thresholding</a:t>
            </a:r>
            <a:endParaRPr/>
          </a:p>
          <a:p>
            <a:pPr indent="0" lvl="0" marL="0" rtl="0" algn="l">
              <a:spcBef>
                <a:spcPts val="0"/>
              </a:spcBef>
              <a:spcAft>
                <a:spcPts val="0"/>
              </a:spcAft>
              <a:buNone/>
            </a:pPr>
            <a:r>
              <a:t/>
            </a:r>
            <a:endParaRPr/>
          </a:p>
        </p:txBody>
      </p:sp>
      <p:sp>
        <p:nvSpPr>
          <p:cNvPr id="456" name="Google Shape;456;p62"/>
          <p:cNvSpPr txBox="1"/>
          <p:nvPr>
            <p:ph idx="1" type="body"/>
          </p:nvPr>
        </p:nvSpPr>
        <p:spPr>
          <a:xfrm>
            <a:off x="311700" y="16072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B channel of LAB color space ⇒  Yellows</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L channel of the HSL color space ⇒  Whites</a:t>
            </a:r>
            <a:endParaRPr sz="3000"/>
          </a:p>
        </p:txBody>
      </p:sp>
      <p:sp>
        <p:nvSpPr>
          <p:cNvPr id="457" name="Google Shape;457;p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463" name="Google Shape;463;p6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pic>
        <p:nvPicPr>
          <p:cNvPr id="464" name="Google Shape;464;p63"/>
          <p:cNvPicPr preferRelativeResize="0"/>
          <p:nvPr/>
        </p:nvPicPr>
        <p:blipFill rotWithShape="1">
          <a:blip r:embed="rId3">
            <a:alphaModFix/>
          </a:blip>
          <a:srcRect b="9247" l="0" r="0" t="0"/>
          <a:stretch/>
        </p:blipFill>
        <p:spPr>
          <a:xfrm>
            <a:off x="1277567" y="585525"/>
            <a:ext cx="6588865" cy="3972450"/>
          </a:xfrm>
          <a:prstGeom prst="rect">
            <a:avLst/>
          </a:prstGeom>
          <a:noFill/>
          <a:ln>
            <a:noFill/>
          </a:ln>
        </p:spPr>
      </p:pic>
      <p:sp>
        <p:nvSpPr>
          <p:cNvPr id="465" name="Google Shape;465;p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after running the pipeline:</a:t>
            </a:r>
            <a:endParaRPr/>
          </a:p>
        </p:txBody>
      </p:sp>
      <p:sp>
        <p:nvSpPr>
          <p:cNvPr id="471" name="Google Shape;471;p6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pic>
        <p:nvPicPr>
          <p:cNvPr id="472" name="Google Shape;472;p64"/>
          <p:cNvPicPr preferRelativeResize="0"/>
          <p:nvPr/>
        </p:nvPicPr>
        <p:blipFill>
          <a:blip r:embed="rId3">
            <a:alphaModFix/>
          </a:blip>
          <a:stretch>
            <a:fillRect/>
          </a:stretch>
        </p:blipFill>
        <p:spPr>
          <a:xfrm>
            <a:off x="351425" y="1210900"/>
            <a:ext cx="6205202" cy="3489000"/>
          </a:xfrm>
          <a:prstGeom prst="rect">
            <a:avLst/>
          </a:prstGeom>
          <a:noFill/>
          <a:ln>
            <a:noFill/>
          </a:ln>
        </p:spPr>
      </p:pic>
      <p:sp>
        <p:nvSpPr>
          <p:cNvPr id="473" name="Google Shape;473;p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200"/>
              <a:buNone/>
            </a:pPr>
            <a:r>
              <a:rPr lang="en"/>
              <a:t>SEMANTIC SEGMENTATION</a:t>
            </a:r>
            <a:endParaRPr/>
          </a:p>
        </p:txBody>
      </p:sp>
      <p:sp>
        <p:nvSpPr>
          <p:cNvPr id="479" name="Google Shape;479;p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Goal	</a:t>
            </a:r>
            <a:endParaRPr/>
          </a:p>
        </p:txBody>
      </p:sp>
      <p:sp>
        <p:nvSpPr>
          <p:cNvPr id="485" name="Google Shape;485;p66"/>
          <p:cNvSpPr txBox="1"/>
          <p:nvPr>
            <p:ph idx="1" type="body"/>
          </p:nvPr>
        </p:nvSpPr>
        <p:spPr>
          <a:xfrm>
            <a:off x="311700" y="1229875"/>
            <a:ext cx="8520600" cy="795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Enable the car to be able to Segment all objects of the scene and classify each pixel to the suitable class </a:t>
            </a:r>
            <a:endParaRPr/>
          </a:p>
        </p:txBody>
      </p:sp>
      <p:pic>
        <p:nvPicPr>
          <p:cNvPr id="486" name="Google Shape;486;p66"/>
          <p:cNvPicPr preferRelativeResize="0"/>
          <p:nvPr/>
        </p:nvPicPr>
        <p:blipFill rotWithShape="1">
          <a:blip r:embed="rId3">
            <a:alphaModFix/>
          </a:blip>
          <a:srcRect b="0" l="0" r="0" t="0"/>
          <a:stretch/>
        </p:blipFill>
        <p:spPr>
          <a:xfrm>
            <a:off x="129650" y="1950300"/>
            <a:ext cx="5604974" cy="2813225"/>
          </a:xfrm>
          <a:prstGeom prst="rect">
            <a:avLst/>
          </a:prstGeom>
          <a:noFill/>
          <a:ln>
            <a:noFill/>
          </a:ln>
        </p:spPr>
      </p:pic>
      <p:sp>
        <p:nvSpPr>
          <p:cNvPr id="487" name="Google Shape;487;p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a:t>
            </a:r>
            <a:endParaRPr/>
          </a:p>
        </p:txBody>
      </p:sp>
      <p:sp>
        <p:nvSpPr>
          <p:cNvPr id="493" name="Google Shape;493;p6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2400"/>
              <a:t>one of the fundamental tasks in the field of </a:t>
            </a:r>
            <a:r>
              <a:rPr b="1" lang="en" sz="2400"/>
              <a:t>computer vision</a:t>
            </a:r>
            <a:endParaRPr b="1" sz="2400"/>
          </a:p>
          <a:p>
            <a:pPr indent="0" lvl="0" marL="0" rtl="0" algn="l">
              <a:lnSpc>
                <a:spcPct val="115000"/>
              </a:lnSpc>
              <a:spcBef>
                <a:spcPts val="1200"/>
              </a:spcBef>
              <a:spcAft>
                <a:spcPts val="0"/>
              </a:spcAft>
              <a:buSzPts val="1800"/>
              <a:buNone/>
            </a:pPr>
            <a:r>
              <a:rPr lang="en" sz="2400"/>
              <a:t>because it can be considered as a substantial</a:t>
            </a:r>
            <a:r>
              <a:rPr b="1" lang="en" sz="2400"/>
              <a:t> preprocessing</a:t>
            </a:r>
            <a:endParaRPr b="1" sz="2400"/>
          </a:p>
          <a:p>
            <a:pPr indent="0" lvl="0" marL="0" rtl="0" algn="l">
              <a:lnSpc>
                <a:spcPct val="115000"/>
              </a:lnSpc>
              <a:spcBef>
                <a:spcPts val="1200"/>
              </a:spcBef>
              <a:spcAft>
                <a:spcPts val="0"/>
              </a:spcAft>
              <a:buSzPts val="1800"/>
              <a:buNone/>
            </a:pPr>
            <a:r>
              <a:rPr b="1" lang="en" sz="2400"/>
              <a:t>tool</a:t>
            </a:r>
            <a:r>
              <a:rPr lang="en" sz="2400"/>
              <a:t> for other tasks, including </a:t>
            </a:r>
            <a:r>
              <a:rPr b="1" lang="en" sz="2400"/>
              <a:t>object detection</a:t>
            </a:r>
            <a:r>
              <a:rPr lang="en" sz="2400"/>
              <a:t>, and </a:t>
            </a:r>
            <a:r>
              <a:rPr b="1" lang="en" sz="2400"/>
              <a:t>scene understanding</a:t>
            </a:r>
            <a:r>
              <a:rPr lang="en" sz="2400"/>
              <a:t>.</a:t>
            </a:r>
            <a:endParaRPr sz="2400"/>
          </a:p>
          <a:p>
            <a:pPr indent="0" lvl="0" marL="0" rtl="0" algn="l">
              <a:lnSpc>
                <a:spcPct val="115000"/>
              </a:lnSpc>
              <a:spcBef>
                <a:spcPts val="1200"/>
              </a:spcBef>
              <a:spcAft>
                <a:spcPts val="1200"/>
              </a:spcAft>
              <a:buSzPts val="1800"/>
              <a:buNone/>
            </a:pPr>
            <a:r>
              <a:t/>
            </a:r>
            <a:endParaRPr b="1" sz="2400"/>
          </a:p>
        </p:txBody>
      </p:sp>
      <p:sp>
        <p:nvSpPr>
          <p:cNvPr id="494" name="Google Shape;494;p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011"/>
              <a:t>Cityscapes Dataset</a:t>
            </a:r>
            <a:endParaRPr sz="3011"/>
          </a:p>
        </p:txBody>
      </p:sp>
      <p:sp>
        <p:nvSpPr>
          <p:cNvPr id="500" name="Google Shape;500;p6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p>
            <a:pPr indent="-381000" lvl="0" marL="457200" rtl="0" algn="l">
              <a:lnSpc>
                <a:spcPct val="115000"/>
              </a:lnSpc>
              <a:spcBef>
                <a:spcPts val="0"/>
              </a:spcBef>
              <a:spcAft>
                <a:spcPts val="0"/>
              </a:spcAft>
              <a:buSzPts val="2400"/>
              <a:buChar char="●"/>
            </a:pPr>
            <a:r>
              <a:rPr lang="en" sz="2400"/>
              <a:t>Dataset is a Collection of recorded videos of vehicles driven in Germany in different seasons and different times of the day.</a:t>
            </a:r>
            <a:endParaRPr sz="2400"/>
          </a:p>
          <a:p>
            <a:pPr indent="-381000" lvl="0" marL="457200" rtl="0" algn="l">
              <a:lnSpc>
                <a:spcPct val="115000"/>
              </a:lnSpc>
              <a:spcBef>
                <a:spcPts val="0"/>
              </a:spcBef>
              <a:spcAft>
                <a:spcPts val="0"/>
              </a:spcAft>
              <a:buSzPts val="2400"/>
              <a:buChar char="●"/>
            </a:pPr>
            <a:r>
              <a:rPr lang="en" sz="2400"/>
              <a:t>Dataset has </a:t>
            </a:r>
            <a:r>
              <a:rPr b="1" lang="en" sz="2400"/>
              <a:t>2975</a:t>
            </a:r>
            <a:r>
              <a:rPr lang="en" sz="2400"/>
              <a:t> training images files and </a:t>
            </a:r>
            <a:r>
              <a:rPr b="1" lang="en" sz="2400"/>
              <a:t>500</a:t>
            </a:r>
            <a:r>
              <a:rPr lang="en" sz="2400"/>
              <a:t> validation image files.</a:t>
            </a:r>
            <a:endParaRPr sz="2400"/>
          </a:p>
        </p:txBody>
      </p:sp>
      <p:sp>
        <p:nvSpPr>
          <p:cNvPr id="501" name="Google Shape;501;p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Preprocessing</a:t>
            </a:r>
            <a:endParaRPr/>
          </a:p>
        </p:txBody>
      </p:sp>
      <p:sp>
        <p:nvSpPr>
          <p:cNvPr id="507" name="Google Shape;507;p69"/>
          <p:cNvSpPr txBox="1"/>
          <p:nvPr>
            <p:ph idx="1" type="body"/>
          </p:nvPr>
        </p:nvSpPr>
        <p:spPr>
          <a:xfrm>
            <a:off x="311700" y="1229875"/>
            <a:ext cx="8520600" cy="8070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SzPct val="128571"/>
              <a:buNone/>
            </a:pPr>
            <a:r>
              <a:rPr lang="en" sz="5600"/>
              <a:t>Each </a:t>
            </a:r>
            <a:r>
              <a:rPr b="1" lang="en" sz="5600"/>
              <a:t>data</a:t>
            </a:r>
            <a:r>
              <a:rPr lang="en" sz="5600"/>
              <a:t> in the data file is about one</a:t>
            </a:r>
            <a:r>
              <a:rPr b="1" lang="en" sz="5600"/>
              <a:t> combined</a:t>
            </a:r>
            <a:r>
              <a:rPr lang="en" sz="5600"/>
              <a:t> image, the left half represents the</a:t>
            </a:r>
            <a:endParaRPr sz="5600"/>
          </a:p>
          <a:p>
            <a:pPr indent="0" lvl="0" marL="0" rtl="0" algn="l">
              <a:lnSpc>
                <a:spcPct val="115000"/>
              </a:lnSpc>
              <a:spcBef>
                <a:spcPts val="1200"/>
              </a:spcBef>
              <a:spcAft>
                <a:spcPts val="0"/>
              </a:spcAft>
              <a:buSzPct val="128571"/>
              <a:buNone/>
            </a:pPr>
            <a:r>
              <a:rPr b="1" lang="en" sz="5600"/>
              <a:t>landscape</a:t>
            </a:r>
            <a:r>
              <a:rPr lang="en" sz="5600"/>
              <a:t>(real image) and the right half represents the </a:t>
            </a:r>
            <a:r>
              <a:rPr b="1" lang="en" sz="5600"/>
              <a:t>ground truth</a:t>
            </a:r>
            <a:r>
              <a:rPr lang="en" sz="5600"/>
              <a:t> (label) of the landscape</a:t>
            </a:r>
            <a:r>
              <a:rPr b="1" lang="en" sz="5600"/>
              <a:t>.</a:t>
            </a:r>
            <a:endParaRPr b="1" sz="5600"/>
          </a:p>
          <a:p>
            <a:pPr indent="0" lvl="0" marL="0" rtl="0" algn="l">
              <a:lnSpc>
                <a:spcPct val="115000"/>
              </a:lnSpc>
              <a:spcBef>
                <a:spcPts val="1200"/>
              </a:spcBef>
              <a:spcAft>
                <a:spcPts val="1200"/>
              </a:spcAft>
              <a:buSzPts val="1800"/>
              <a:buNone/>
            </a:pPr>
            <a:r>
              <a:t/>
            </a:r>
            <a:endParaRPr/>
          </a:p>
        </p:txBody>
      </p:sp>
      <p:pic>
        <p:nvPicPr>
          <p:cNvPr id="508" name="Google Shape;508;p69"/>
          <p:cNvPicPr preferRelativeResize="0"/>
          <p:nvPr/>
        </p:nvPicPr>
        <p:blipFill rotWithShape="1">
          <a:blip r:embed="rId3">
            <a:alphaModFix/>
          </a:blip>
          <a:srcRect b="0" l="0" r="0" t="0"/>
          <a:stretch/>
        </p:blipFill>
        <p:spPr>
          <a:xfrm>
            <a:off x="402775" y="2082400"/>
            <a:ext cx="7067829" cy="2801825"/>
          </a:xfrm>
          <a:prstGeom prst="rect">
            <a:avLst/>
          </a:prstGeom>
          <a:noFill/>
          <a:ln>
            <a:noFill/>
          </a:ln>
        </p:spPr>
      </p:pic>
      <p:sp>
        <p:nvSpPr>
          <p:cNvPr id="509" name="Google Shape;509;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Label Clustering	</a:t>
            </a:r>
            <a:endParaRPr/>
          </a:p>
        </p:txBody>
      </p:sp>
      <p:sp>
        <p:nvSpPr>
          <p:cNvPr id="515" name="Google Shape;515;p7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p>
            <a:pPr indent="-361950" lvl="0" marL="457200" rtl="0" algn="l">
              <a:lnSpc>
                <a:spcPct val="115000"/>
              </a:lnSpc>
              <a:spcBef>
                <a:spcPts val="0"/>
              </a:spcBef>
              <a:spcAft>
                <a:spcPts val="0"/>
              </a:spcAft>
              <a:buSzPts val="2100"/>
              <a:buChar char="●"/>
            </a:pPr>
            <a:r>
              <a:rPr lang="en" sz="2100"/>
              <a:t>The </a:t>
            </a:r>
            <a:r>
              <a:rPr b="1" lang="en" sz="2100"/>
              <a:t>label image</a:t>
            </a:r>
            <a:r>
              <a:rPr lang="en" sz="2100"/>
              <a:t> is </a:t>
            </a:r>
            <a:r>
              <a:rPr b="1" lang="en" sz="2100"/>
              <a:t>three channels, </a:t>
            </a:r>
            <a:r>
              <a:rPr lang="en" sz="2100"/>
              <a:t>so we have to convert it to </a:t>
            </a:r>
            <a:r>
              <a:rPr b="1" lang="en" sz="2100"/>
              <a:t>one channel </a:t>
            </a:r>
            <a:r>
              <a:rPr lang="en" sz="2100"/>
              <a:t>manner so we can do training as </a:t>
            </a:r>
            <a:r>
              <a:rPr b="1" lang="en" sz="2100"/>
              <a:t>supervised learning</a:t>
            </a:r>
            <a:r>
              <a:rPr lang="en" sz="2100"/>
              <a:t> because each pixel in the </a:t>
            </a:r>
            <a:r>
              <a:rPr b="1" lang="en" sz="2100"/>
              <a:t>landscape image</a:t>
            </a:r>
            <a:r>
              <a:rPr lang="en" sz="2100"/>
              <a:t>, the corresponding of its in </a:t>
            </a:r>
            <a:r>
              <a:rPr b="1" lang="en" sz="2100"/>
              <a:t>label image</a:t>
            </a:r>
            <a:r>
              <a:rPr lang="en" sz="2100"/>
              <a:t> has to be a </a:t>
            </a:r>
            <a:r>
              <a:rPr b="1" lang="en" sz="2100"/>
              <a:t>number</a:t>
            </a:r>
            <a:r>
              <a:rPr lang="en" sz="2100"/>
              <a:t> represents the number of </a:t>
            </a:r>
            <a:r>
              <a:rPr b="1" lang="en" sz="2100"/>
              <a:t>true class</a:t>
            </a:r>
            <a:r>
              <a:rPr lang="en" sz="2100"/>
              <a:t>.</a:t>
            </a:r>
            <a:endParaRPr sz="2100"/>
          </a:p>
          <a:p>
            <a:pPr indent="-361950" lvl="0" marL="457200" rtl="0" algn="l">
              <a:lnSpc>
                <a:spcPct val="115000"/>
              </a:lnSpc>
              <a:spcBef>
                <a:spcPts val="0"/>
              </a:spcBef>
              <a:spcAft>
                <a:spcPts val="0"/>
              </a:spcAft>
              <a:buSzPts val="2100"/>
              <a:buChar char="●"/>
            </a:pPr>
            <a:r>
              <a:rPr lang="en" sz="2100"/>
              <a:t>Using </a:t>
            </a:r>
            <a:r>
              <a:rPr b="1" lang="en" sz="2100"/>
              <a:t>K-Means</a:t>
            </a:r>
            <a:r>
              <a:rPr lang="en" sz="2100"/>
              <a:t> Cluster algorithm the problem has been solved.</a:t>
            </a:r>
            <a:endParaRPr sz="2100"/>
          </a:p>
          <a:p>
            <a:pPr indent="0" lvl="0" marL="457200" rtl="0" algn="l">
              <a:lnSpc>
                <a:spcPct val="115000"/>
              </a:lnSpc>
              <a:spcBef>
                <a:spcPts val="1200"/>
              </a:spcBef>
              <a:spcAft>
                <a:spcPts val="1200"/>
              </a:spcAft>
              <a:buSzPts val="1800"/>
              <a:buNone/>
            </a:pPr>
            <a:r>
              <a:t/>
            </a:r>
            <a:endParaRPr/>
          </a:p>
        </p:txBody>
      </p:sp>
      <p:sp>
        <p:nvSpPr>
          <p:cNvPr id="516" name="Google Shape;516;p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K-means Algorithm</a:t>
            </a:r>
            <a:endParaRPr/>
          </a:p>
        </p:txBody>
      </p:sp>
      <p:sp>
        <p:nvSpPr>
          <p:cNvPr id="522" name="Google Shape;522;p7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It's an </a:t>
            </a:r>
            <a:r>
              <a:rPr b="1" lang="en"/>
              <a:t>iterative</a:t>
            </a:r>
            <a:r>
              <a:rPr lang="en"/>
              <a:t> algorithm that tries to </a:t>
            </a:r>
            <a:r>
              <a:rPr b="1" lang="en"/>
              <a:t>partition</a:t>
            </a:r>
            <a:r>
              <a:rPr lang="en"/>
              <a:t> the dataset into </a:t>
            </a:r>
            <a:r>
              <a:rPr b="1" lang="en"/>
              <a:t>K</a:t>
            </a:r>
            <a:r>
              <a:rPr lang="en"/>
              <a:t> pre-defined</a:t>
            </a:r>
            <a:endParaRPr/>
          </a:p>
          <a:p>
            <a:pPr indent="0" lvl="0" marL="0" rtl="0" algn="l">
              <a:lnSpc>
                <a:spcPct val="115000"/>
              </a:lnSpc>
              <a:spcBef>
                <a:spcPts val="1200"/>
              </a:spcBef>
              <a:spcAft>
                <a:spcPts val="0"/>
              </a:spcAft>
              <a:buSzPts val="1800"/>
              <a:buNone/>
            </a:pPr>
            <a:r>
              <a:rPr lang="en"/>
              <a:t>distinct non-overlapping subgroups where each data point belongs to only one group.</a:t>
            </a:r>
            <a:endParaRPr/>
          </a:p>
          <a:p>
            <a:pPr indent="0" lvl="0" marL="0" rtl="0" algn="l">
              <a:lnSpc>
                <a:spcPct val="115000"/>
              </a:lnSpc>
              <a:spcBef>
                <a:spcPts val="1200"/>
              </a:spcBef>
              <a:spcAft>
                <a:spcPts val="1200"/>
              </a:spcAft>
              <a:buSzPts val="1800"/>
              <a:buNone/>
            </a:pPr>
            <a:r>
              <a:t/>
            </a:r>
            <a:endParaRPr/>
          </a:p>
        </p:txBody>
      </p:sp>
      <p:pic>
        <p:nvPicPr>
          <p:cNvPr id="523" name="Google Shape;523;p71"/>
          <p:cNvPicPr preferRelativeResize="0"/>
          <p:nvPr/>
        </p:nvPicPr>
        <p:blipFill rotWithShape="1">
          <a:blip r:embed="rId3">
            <a:alphaModFix/>
          </a:blip>
          <a:srcRect b="0" l="0" r="0" t="0"/>
          <a:stretch/>
        </p:blipFill>
        <p:spPr>
          <a:xfrm>
            <a:off x="1086450" y="2149638"/>
            <a:ext cx="4991100" cy="2619375"/>
          </a:xfrm>
          <a:prstGeom prst="rect">
            <a:avLst/>
          </a:prstGeom>
          <a:noFill/>
          <a:ln>
            <a:noFill/>
          </a:ln>
        </p:spPr>
      </p:pic>
      <p:sp>
        <p:nvSpPr>
          <p:cNvPr id="524" name="Google Shape;524;p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Benefits</a:t>
            </a:r>
            <a:endParaRPr/>
          </a:p>
        </p:txBody>
      </p:sp>
      <p:sp>
        <p:nvSpPr>
          <p:cNvPr id="129" name="Google Shape;129;p1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2400"/>
              <a:t>Fewer </a:t>
            </a:r>
            <a:r>
              <a:rPr lang="en" sz="2400"/>
              <a:t>accidents</a:t>
            </a:r>
            <a:endParaRPr sz="2400"/>
          </a:p>
          <a:p>
            <a:pPr indent="0" lvl="0" marL="0" rtl="0" algn="l">
              <a:lnSpc>
                <a:spcPct val="150000"/>
              </a:lnSpc>
              <a:spcBef>
                <a:spcPts val="0"/>
              </a:spcBef>
              <a:spcAft>
                <a:spcPts val="0"/>
              </a:spcAft>
              <a:buNone/>
            </a:pPr>
            <a:r>
              <a:rPr lang="en" sz="2400"/>
              <a:t>Decreased traffic congestion</a:t>
            </a:r>
            <a:endParaRPr sz="2400"/>
          </a:p>
          <a:p>
            <a:pPr indent="0" lvl="0" marL="0" rtl="0" algn="l">
              <a:lnSpc>
                <a:spcPct val="150000"/>
              </a:lnSpc>
              <a:spcBef>
                <a:spcPts val="0"/>
              </a:spcBef>
              <a:spcAft>
                <a:spcPts val="0"/>
              </a:spcAft>
              <a:buNone/>
            </a:pPr>
            <a:r>
              <a:rPr lang="en" sz="2400"/>
              <a:t>Eliminated hunting for parking</a:t>
            </a:r>
            <a:endParaRPr sz="2400"/>
          </a:p>
          <a:p>
            <a:pPr indent="0" lvl="0" marL="0" rtl="0" algn="l">
              <a:lnSpc>
                <a:spcPct val="150000"/>
              </a:lnSpc>
              <a:spcBef>
                <a:spcPts val="0"/>
              </a:spcBef>
              <a:spcAft>
                <a:spcPts val="0"/>
              </a:spcAft>
              <a:buNone/>
            </a:pPr>
            <a:r>
              <a:rPr lang="en" sz="2400"/>
              <a:t>Enhanced human productivity</a:t>
            </a:r>
            <a:endParaRPr sz="2400"/>
          </a:p>
        </p:txBody>
      </p:sp>
      <p:sp>
        <p:nvSpPr>
          <p:cNvPr id="130" name="Google Shape;130;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011"/>
              <a:t>The Architecture Of The Network</a:t>
            </a:r>
            <a:endParaRPr sz="3011"/>
          </a:p>
        </p:txBody>
      </p:sp>
      <p:sp>
        <p:nvSpPr>
          <p:cNvPr id="530" name="Google Shape;530;p7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b="1" lang="en"/>
              <a:t>Fully Convolutional Neural Networks</a:t>
            </a:r>
            <a:endParaRPr b="1"/>
          </a:p>
          <a:p>
            <a:pPr indent="-317500" lvl="1" marL="914400" rtl="0" algn="l">
              <a:lnSpc>
                <a:spcPct val="115000"/>
              </a:lnSpc>
              <a:spcBef>
                <a:spcPts val="0"/>
              </a:spcBef>
              <a:spcAft>
                <a:spcPts val="0"/>
              </a:spcAft>
              <a:buSzPts val="1400"/>
              <a:buChar char="○"/>
            </a:pPr>
            <a:r>
              <a:rPr lang="en"/>
              <a:t>Because we want the </a:t>
            </a:r>
            <a:r>
              <a:rPr b="1" lang="en"/>
              <a:t>output shape</a:t>
            </a:r>
            <a:r>
              <a:rPr lang="en"/>
              <a:t> of the network equals the</a:t>
            </a:r>
            <a:r>
              <a:rPr b="1" lang="en"/>
              <a:t> input shape</a:t>
            </a:r>
            <a:r>
              <a:rPr lang="en"/>
              <a:t> of the network, we have to use </a:t>
            </a:r>
            <a:r>
              <a:rPr b="1" lang="en"/>
              <a:t>FCNN</a:t>
            </a:r>
            <a:r>
              <a:rPr lang="en"/>
              <a:t> rather than the normal </a:t>
            </a:r>
            <a:r>
              <a:rPr b="1" lang="en"/>
              <a:t>CNN</a:t>
            </a:r>
            <a:r>
              <a:rPr lang="en"/>
              <a:t>.</a:t>
            </a:r>
            <a:endParaRPr/>
          </a:p>
          <a:p>
            <a:pPr indent="-342900" lvl="0" marL="457200" rtl="0" algn="l">
              <a:lnSpc>
                <a:spcPct val="115000"/>
              </a:lnSpc>
              <a:spcBef>
                <a:spcPts val="0"/>
              </a:spcBef>
              <a:spcAft>
                <a:spcPts val="0"/>
              </a:spcAft>
              <a:buSzPts val="1800"/>
              <a:buChar char="●"/>
            </a:pPr>
            <a:r>
              <a:rPr lang="en"/>
              <a:t>In </a:t>
            </a:r>
            <a:r>
              <a:rPr b="1" lang="en"/>
              <a:t>CNN</a:t>
            </a:r>
            <a:r>
              <a:rPr lang="en"/>
              <a:t> the architecture has </a:t>
            </a:r>
            <a:r>
              <a:rPr b="1" lang="en"/>
              <a:t>fully connected layers</a:t>
            </a:r>
            <a:r>
              <a:rPr lang="en"/>
              <a:t> in the last layers and this idea is not suitable for this task, where we want the </a:t>
            </a:r>
            <a:r>
              <a:rPr b="1" lang="en"/>
              <a:t>desired output</a:t>
            </a:r>
            <a:r>
              <a:rPr lang="en"/>
              <a:t> includes </a:t>
            </a:r>
            <a:r>
              <a:rPr b="1" lang="en"/>
              <a:t>localization</a:t>
            </a:r>
            <a:r>
              <a:rPr lang="en"/>
              <a:t>.</a:t>
            </a:r>
            <a:endParaRPr/>
          </a:p>
          <a:p>
            <a:pPr indent="0" lvl="0" marL="914400" rtl="0" algn="l">
              <a:lnSpc>
                <a:spcPct val="115000"/>
              </a:lnSpc>
              <a:spcBef>
                <a:spcPts val="1200"/>
              </a:spcBef>
              <a:spcAft>
                <a:spcPts val="1200"/>
              </a:spcAft>
              <a:buSzPts val="1800"/>
              <a:buNone/>
            </a:pPr>
            <a:r>
              <a:t/>
            </a:r>
            <a:endParaRPr b="1"/>
          </a:p>
        </p:txBody>
      </p:sp>
      <p:pic>
        <p:nvPicPr>
          <p:cNvPr id="531" name="Google Shape;531;p72"/>
          <p:cNvPicPr preferRelativeResize="0"/>
          <p:nvPr/>
        </p:nvPicPr>
        <p:blipFill rotWithShape="1">
          <a:blip r:embed="rId3">
            <a:alphaModFix/>
          </a:blip>
          <a:srcRect b="0" l="0" r="0" t="0"/>
          <a:stretch/>
        </p:blipFill>
        <p:spPr>
          <a:xfrm>
            <a:off x="2127950" y="2682300"/>
            <a:ext cx="7016050" cy="2200275"/>
          </a:xfrm>
          <a:prstGeom prst="rect">
            <a:avLst/>
          </a:prstGeom>
          <a:noFill/>
          <a:ln>
            <a:noFill/>
          </a:ln>
        </p:spPr>
      </p:pic>
      <p:sp>
        <p:nvSpPr>
          <p:cNvPr id="532" name="Google Shape;532;p7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U-Net Paper</a:t>
            </a:r>
            <a:endParaRPr/>
          </a:p>
        </p:txBody>
      </p:sp>
      <p:sp>
        <p:nvSpPr>
          <p:cNvPr id="538" name="Google Shape;538;p7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fontScale="25000" lnSpcReduction="20000"/>
          </a:bodyPr>
          <a:lstStyle/>
          <a:p>
            <a:pPr indent="-342900" lvl="0" marL="457200" rtl="0" algn="l">
              <a:lnSpc>
                <a:spcPct val="115000"/>
              </a:lnSpc>
              <a:spcBef>
                <a:spcPts val="0"/>
              </a:spcBef>
              <a:spcAft>
                <a:spcPts val="0"/>
              </a:spcAft>
              <a:buSzPct val="100000"/>
              <a:buChar char="●"/>
            </a:pPr>
            <a:r>
              <a:rPr lang="en" sz="7200"/>
              <a:t>The architecture consists of a </a:t>
            </a:r>
            <a:r>
              <a:rPr b="1" lang="en" sz="7200"/>
              <a:t>contracting path</a:t>
            </a:r>
            <a:r>
              <a:rPr lang="en" sz="7200"/>
              <a:t> to capture </a:t>
            </a:r>
            <a:r>
              <a:rPr b="1" lang="en" sz="7200"/>
              <a:t>context</a:t>
            </a:r>
            <a:r>
              <a:rPr lang="en" sz="7200"/>
              <a:t> and a symmetric </a:t>
            </a:r>
            <a:r>
              <a:rPr b="1" lang="en" sz="7200"/>
              <a:t>expanding path</a:t>
            </a:r>
            <a:r>
              <a:rPr lang="en" sz="7200"/>
              <a:t> that enables precise </a:t>
            </a:r>
            <a:r>
              <a:rPr b="1" lang="en" sz="7200"/>
              <a:t>localization</a:t>
            </a:r>
            <a:r>
              <a:rPr lang="en" sz="7200"/>
              <a:t>.</a:t>
            </a:r>
            <a:endParaRPr sz="7200"/>
          </a:p>
          <a:p>
            <a:pPr indent="0" lvl="0" marL="457200" rtl="0" algn="l">
              <a:lnSpc>
                <a:spcPct val="115000"/>
              </a:lnSpc>
              <a:spcBef>
                <a:spcPts val="1200"/>
              </a:spcBef>
              <a:spcAft>
                <a:spcPts val="0"/>
              </a:spcAft>
              <a:buSzPct val="100000"/>
              <a:buNone/>
            </a:pPr>
            <a:r>
              <a:t/>
            </a:r>
            <a:endParaRPr sz="7200"/>
          </a:p>
          <a:p>
            <a:pPr indent="-342900" lvl="0" marL="457200" rtl="0" algn="l">
              <a:lnSpc>
                <a:spcPct val="115000"/>
              </a:lnSpc>
              <a:spcBef>
                <a:spcPts val="1200"/>
              </a:spcBef>
              <a:spcAft>
                <a:spcPts val="0"/>
              </a:spcAft>
              <a:buSzPct val="100000"/>
              <a:buChar char="●"/>
            </a:pPr>
            <a:r>
              <a:rPr lang="en" sz="7200"/>
              <a:t>The main idea of the architecture is to </a:t>
            </a:r>
            <a:r>
              <a:rPr b="1" lang="en" sz="7200"/>
              <a:t>supplement</a:t>
            </a:r>
            <a:r>
              <a:rPr lang="en" sz="7200"/>
              <a:t> a usual </a:t>
            </a:r>
            <a:r>
              <a:rPr b="1" lang="en" sz="7200"/>
              <a:t>contracting network</a:t>
            </a:r>
            <a:r>
              <a:rPr lang="en" sz="7200"/>
              <a:t> by </a:t>
            </a:r>
            <a:r>
              <a:rPr b="1" lang="en" sz="7200"/>
              <a:t>successive layers</a:t>
            </a:r>
            <a:r>
              <a:rPr lang="en" sz="7200"/>
              <a:t>, where </a:t>
            </a:r>
            <a:r>
              <a:rPr b="1" lang="en" sz="7200"/>
              <a:t>pooling</a:t>
            </a:r>
            <a:r>
              <a:rPr lang="en" sz="7200"/>
              <a:t> operators are replaced by </a:t>
            </a:r>
            <a:r>
              <a:rPr b="1" lang="en" sz="7200"/>
              <a:t>upsampling operators</a:t>
            </a:r>
            <a:r>
              <a:rPr lang="en" sz="7200"/>
              <a:t>.Where, these layers increase the resolution of the output. In order to </a:t>
            </a:r>
            <a:r>
              <a:rPr b="1" lang="en" sz="7200"/>
              <a:t>localize</a:t>
            </a:r>
            <a:r>
              <a:rPr lang="en" sz="7200"/>
              <a:t>,  high resolution features from the </a:t>
            </a:r>
            <a:r>
              <a:rPr b="1" lang="en" sz="7200"/>
              <a:t>contracting path</a:t>
            </a:r>
            <a:r>
              <a:rPr lang="en" sz="7200"/>
              <a:t> are combined with the </a:t>
            </a:r>
            <a:r>
              <a:rPr b="1" lang="en" sz="7200"/>
              <a:t>upsampled output</a:t>
            </a:r>
            <a:r>
              <a:rPr lang="en" sz="7200"/>
              <a:t>.A </a:t>
            </a:r>
            <a:r>
              <a:rPr b="1" lang="en" sz="7200"/>
              <a:t>successive convolution</a:t>
            </a:r>
            <a:r>
              <a:rPr lang="en" sz="7200"/>
              <a:t> layer can then </a:t>
            </a:r>
            <a:r>
              <a:rPr b="1" lang="en" sz="7200"/>
              <a:t>learn </a:t>
            </a:r>
            <a:r>
              <a:rPr lang="en" sz="7200"/>
              <a:t>to assemble a more </a:t>
            </a:r>
            <a:r>
              <a:rPr b="1" lang="en" sz="7200"/>
              <a:t>precise output</a:t>
            </a:r>
            <a:r>
              <a:rPr lang="en" sz="7200"/>
              <a:t> based on this information.</a:t>
            </a:r>
            <a:endParaRPr sz="7200"/>
          </a:p>
          <a:p>
            <a:pPr indent="0" lvl="0" marL="457200" rtl="0" algn="l">
              <a:lnSpc>
                <a:spcPct val="115000"/>
              </a:lnSpc>
              <a:spcBef>
                <a:spcPts val="1200"/>
              </a:spcBef>
              <a:spcAft>
                <a:spcPts val="0"/>
              </a:spcAft>
              <a:buSzPct val="248275"/>
              <a:buNone/>
            </a:pPr>
            <a:r>
              <a:t/>
            </a:r>
            <a:endParaRPr sz="2900"/>
          </a:p>
          <a:p>
            <a:pPr indent="0" lvl="0" marL="457200" rtl="0" algn="l">
              <a:lnSpc>
                <a:spcPct val="115000"/>
              </a:lnSpc>
              <a:spcBef>
                <a:spcPts val="1200"/>
              </a:spcBef>
              <a:spcAft>
                <a:spcPts val="0"/>
              </a:spcAft>
              <a:buSzPct val="185567"/>
              <a:buNone/>
            </a:pPr>
            <a:r>
              <a:t/>
            </a:r>
            <a:endParaRPr sz="3880"/>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
        <p:nvSpPr>
          <p:cNvPr id="539" name="Google Shape;539;p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543" name="Shape 543"/>
        <p:cNvGrpSpPr/>
        <p:nvPr/>
      </p:nvGrpSpPr>
      <p:grpSpPr>
        <a:xfrm>
          <a:off x="0" y="0"/>
          <a:ext cx="0" cy="0"/>
          <a:chOff x="0" y="0"/>
          <a:chExt cx="0" cy="0"/>
        </a:xfrm>
      </p:grpSpPr>
      <p:pic>
        <p:nvPicPr>
          <p:cNvPr id="544" name="Google Shape;544;p74"/>
          <p:cNvPicPr preferRelativeResize="0"/>
          <p:nvPr/>
        </p:nvPicPr>
        <p:blipFill rotWithShape="1">
          <a:blip r:embed="rId3">
            <a:alphaModFix/>
          </a:blip>
          <a:srcRect b="0" l="0" r="0" t="0"/>
          <a:stretch/>
        </p:blipFill>
        <p:spPr>
          <a:xfrm>
            <a:off x="1084063" y="152400"/>
            <a:ext cx="6975870" cy="4838701"/>
          </a:xfrm>
          <a:prstGeom prst="rect">
            <a:avLst/>
          </a:prstGeom>
          <a:noFill/>
          <a:ln>
            <a:noFill/>
          </a:ln>
        </p:spPr>
      </p:pic>
      <p:sp>
        <p:nvSpPr>
          <p:cNvPr id="545" name="Google Shape;545;p7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Paper Implementation</a:t>
            </a:r>
            <a:endParaRPr/>
          </a:p>
        </p:txBody>
      </p:sp>
      <p:pic>
        <p:nvPicPr>
          <p:cNvPr id="551" name="Google Shape;551;p75"/>
          <p:cNvPicPr preferRelativeResize="0"/>
          <p:nvPr/>
        </p:nvPicPr>
        <p:blipFill rotWithShape="1">
          <a:blip r:embed="rId3">
            <a:alphaModFix/>
          </a:blip>
          <a:srcRect b="0" l="0" r="0" t="0"/>
          <a:stretch/>
        </p:blipFill>
        <p:spPr>
          <a:xfrm>
            <a:off x="414125" y="1147450"/>
            <a:ext cx="5847136" cy="3820901"/>
          </a:xfrm>
          <a:prstGeom prst="rect">
            <a:avLst/>
          </a:prstGeom>
          <a:noFill/>
          <a:ln>
            <a:noFill/>
          </a:ln>
        </p:spPr>
      </p:pic>
      <p:sp>
        <p:nvSpPr>
          <p:cNvPr id="552" name="Google Shape;552;p7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011"/>
              <a:t>Hyberparamets</a:t>
            </a:r>
            <a:endParaRPr sz="3011"/>
          </a:p>
        </p:txBody>
      </p:sp>
      <p:sp>
        <p:nvSpPr>
          <p:cNvPr id="558" name="Google Shape;558;p7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Batch_size ⇒ 16</a:t>
            </a:r>
            <a:endParaRPr/>
          </a:p>
          <a:p>
            <a:pPr indent="-342900" lvl="0" marL="457200" rtl="0" algn="l">
              <a:lnSpc>
                <a:spcPct val="115000"/>
              </a:lnSpc>
              <a:spcBef>
                <a:spcPts val="0"/>
              </a:spcBef>
              <a:spcAft>
                <a:spcPts val="0"/>
              </a:spcAft>
              <a:buSzPts val="1800"/>
              <a:buChar char="●"/>
            </a:pPr>
            <a:r>
              <a:rPr lang="en"/>
              <a:t>Epochs  	    ⇒ 240</a:t>
            </a:r>
            <a:endParaRPr/>
          </a:p>
          <a:p>
            <a:pPr indent="-342900" lvl="0" marL="457200" rtl="0" algn="l">
              <a:lnSpc>
                <a:spcPct val="115000"/>
              </a:lnSpc>
              <a:spcBef>
                <a:spcPts val="0"/>
              </a:spcBef>
              <a:spcAft>
                <a:spcPts val="0"/>
              </a:spcAft>
              <a:buSzPts val="1800"/>
              <a:buChar char="●"/>
            </a:pPr>
            <a:r>
              <a:rPr lang="en"/>
              <a:t>Learning rate ⇒ 1e-3</a:t>
            </a:r>
            <a:endParaRPr/>
          </a:p>
          <a:p>
            <a:pPr indent="0" lvl="0" marL="457200" rtl="0" algn="l">
              <a:lnSpc>
                <a:spcPct val="115000"/>
              </a:lnSpc>
              <a:spcBef>
                <a:spcPts val="1200"/>
              </a:spcBef>
              <a:spcAft>
                <a:spcPts val="0"/>
              </a:spcAft>
              <a:buSzPts val="1800"/>
              <a:buNone/>
            </a:pPr>
            <a:r>
              <a:rPr lang="en"/>
              <a:t>The training data in terms of </a:t>
            </a:r>
            <a:r>
              <a:rPr b="1" lang="en"/>
              <a:t>patches</a:t>
            </a:r>
            <a:r>
              <a:rPr lang="en"/>
              <a:t> is much </a:t>
            </a:r>
            <a:r>
              <a:rPr b="1" lang="en"/>
              <a:t>larger</a:t>
            </a:r>
            <a:r>
              <a:rPr lang="en"/>
              <a:t> than the number of </a:t>
            </a:r>
            <a:r>
              <a:rPr b="1" lang="en"/>
              <a:t>training images</a:t>
            </a:r>
            <a:r>
              <a:rPr lang="en"/>
              <a:t>.</a:t>
            </a:r>
            <a:endParaRPr/>
          </a:p>
          <a:p>
            <a:pPr indent="0" lvl="0" marL="457200" rtl="0" algn="l">
              <a:lnSpc>
                <a:spcPct val="115000"/>
              </a:lnSpc>
              <a:spcBef>
                <a:spcPts val="1200"/>
              </a:spcBef>
              <a:spcAft>
                <a:spcPts val="1200"/>
              </a:spcAft>
              <a:buSzPts val="1800"/>
              <a:buNone/>
            </a:pPr>
            <a:r>
              <a:t/>
            </a:r>
            <a:endParaRPr/>
          </a:p>
        </p:txBody>
      </p:sp>
      <p:sp>
        <p:nvSpPr>
          <p:cNvPr id="559" name="Google Shape;559;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563" name="Shape 563"/>
        <p:cNvGrpSpPr/>
        <p:nvPr/>
      </p:nvGrpSpPr>
      <p:grpSpPr>
        <a:xfrm>
          <a:off x="0" y="0"/>
          <a:ext cx="0" cy="0"/>
          <a:chOff x="0" y="0"/>
          <a:chExt cx="0" cy="0"/>
        </a:xfrm>
      </p:grpSpPr>
      <p:sp>
        <p:nvSpPr>
          <p:cNvPr id="564" name="Google Shape;564;p7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Loss Function </a:t>
            </a:r>
            <a:endParaRPr/>
          </a:p>
        </p:txBody>
      </p:sp>
      <p:pic>
        <p:nvPicPr>
          <p:cNvPr id="565" name="Google Shape;565;p77"/>
          <p:cNvPicPr preferRelativeResize="0"/>
          <p:nvPr/>
        </p:nvPicPr>
        <p:blipFill rotWithShape="1">
          <a:blip r:embed="rId3">
            <a:alphaModFix/>
          </a:blip>
          <a:srcRect b="0" l="0" r="0" t="0"/>
          <a:stretch/>
        </p:blipFill>
        <p:spPr>
          <a:xfrm>
            <a:off x="391400" y="1147450"/>
            <a:ext cx="6288325" cy="3820900"/>
          </a:xfrm>
          <a:prstGeom prst="rect">
            <a:avLst/>
          </a:prstGeom>
          <a:noFill/>
          <a:ln>
            <a:noFill/>
          </a:ln>
        </p:spPr>
      </p:pic>
      <p:sp>
        <p:nvSpPr>
          <p:cNvPr id="566" name="Google Shape;566;p7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Intersection Over Union</a:t>
            </a:r>
            <a:endParaRPr/>
          </a:p>
        </p:txBody>
      </p:sp>
      <p:sp>
        <p:nvSpPr>
          <p:cNvPr id="572" name="Google Shape;572;p7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The </a:t>
            </a:r>
            <a:r>
              <a:rPr b="1" lang="en"/>
              <a:t>Intersection over Union</a:t>
            </a:r>
            <a:r>
              <a:rPr lang="en"/>
              <a:t> (IoU) metric, is essentially a method to quantify the percept </a:t>
            </a:r>
            <a:r>
              <a:rPr b="1" lang="en"/>
              <a:t>overlap </a:t>
            </a:r>
            <a:r>
              <a:rPr lang="en"/>
              <a:t>between the </a:t>
            </a:r>
            <a:r>
              <a:rPr b="1" lang="en"/>
              <a:t>target mask</a:t>
            </a:r>
            <a:r>
              <a:rPr lang="en"/>
              <a:t> and our </a:t>
            </a:r>
            <a:r>
              <a:rPr b="1" lang="en"/>
              <a:t>prediction output</a:t>
            </a:r>
            <a:r>
              <a:rPr lang="en"/>
              <a:t>.</a:t>
            </a:r>
            <a:endParaRPr/>
          </a:p>
          <a:p>
            <a:pPr indent="-342900" lvl="0" marL="457200" rtl="0" algn="l">
              <a:lnSpc>
                <a:spcPct val="115000"/>
              </a:lnSpc>
              <a:spcBef>
                <a:spcPts val="0"/>
              </a:spcBef>
              <a:spcAft>
                <a:spcPts val="0"/>
              </a:spcAft>
              <a:buSzPts val="1800"/>
              <a:buChar char="●"/>
            </a:pPr>
            <a:r>
              <a:rPr lang="en"/>
              <a:t>The </a:t>
            </a:r>
            <a:r>
              <a:rPr b="1" lang="en"/>
              <a:t>IoU</a:t>
            </a:r>
            <a:r>
              <a:rPr lang="en"/>
              <a:t> metric measures </a:t>
            </a:r>
            <a:r>
              <a:rPr b="1" lang="en"/>
              <a:t>the number of pixels</a:t>
            </a:r>
            <a:r>
              <a:rPr lang="en"/>
              <a:t> common between the</a:t>
            </a:r>
            <a:r>
              <a:rPr b="1" lang="en"/>
              <a:t> target and prediction masks</a:t>
            </a:r>
            <a:r>
              <a:rPr lang="en"/>
              <a:t> divided by the total number of pixels present </a:t>
            </a:r>
            <a:r>
              <a:rPr b="1" lang="en"/>
              <a:t>across both masks</a:t>
            </a:r>
            <a:r>
              <a:rPr lang="en"/>
              <a:t>.</a:t>
            </a:r>
            <a:endParaRPr/>
          </a:p>
          <a:p>
            <a:pPr indent="0" lvl="0" marL="457200" rtl="0" algn="l">
              <a:lnSpc>
                <a:spcPct val="115000"/>
              </a:lnSpc>
              <a:spcBef>
                <a:spcPts val="1200"/>
              </a:spcBef>
              <a:spcAft>
                <a:spcPts val="0"/>
              </a:spcAft>
              <a:buSzPts val="1800"/>
              <a:buNone/>
            </a:pPr>
            <a:r>
              <a:t/>
            </a:r>
            <a:endParaRPr/>
          </a:p>
          <a:p>
            <a:pPr indent="0" lvl="0" marL="457200" rtl="0" algn="l">
              <a:lnSpc>
                <a:spcPct val="115000"/>
              </a:lnSpc>
              <a:spcBef>
                <a:spcPts val="1200"/>
              </a:spcBef>
              <a:spcAft>
                <a:spcPts val="1200"/>
              </a:spcAft>
              <a:buSzPts val="1800"/>
              <a:buNone/>
            </a:pPr>
            <a:r>
              <a:t/>
            </a:r>
            <a:endParaRPr/>
          </a:p>
        </p:txBody>
      </p:sp>
      <p:pic>
        <p:nvPicPr>
          <p:cNvPr id="573" name="Google Shape;573;p78"/>
          <p:cNvPicPr preferRelativeResize="0"/>
          <p:nvPr/>
        </p:nvPicPr>
        <p:blipFill rotWithShape="1">
          <a:blip r:embed="rId3">
            <a:alphaModFix/>
          </a:blip>
          <a:srcRect b="0" l="0" r="0" t="0"/>
          <a:stretch/>
        </p:blipFill>
        <p:spPr>
          <a:xfrm>
            <a:off x="830238" y="3083938"/>
            <a:ext cx="4638675" cy="1228725"/>
          </a:xfrm>
          <a:prstGeom prst="rect">
            <a:avLst/>
          </a:prstGeom>
          <a:noFill/>
          <a:ln>
            <a:noFill/>
          </a:ln>
        </p:spPr>
      </p:pic>
      <p:sp>
        <p:nvSpPr>
          <p:cNvPr id="574" name="Google Shape;574;p7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578" name="Shape 578"/>
        <p:cNvGrpSpPr/>
        <p:nvPr/>
      </p:nvGrpSpPr>
      <p:grpSpPr>
        <a:xfrm>
          <a:off x="0" y="0"/>
          <a:ext cx="0" cy="0"/>
          <a:chOff x="0" y="0"/>
          <a:chExt cx="0" cy="0"/>
        </a:xfrm>
      </p:grpSpPr>
      <p:pic>
        <p:nvPicPr>
          <p:cNvPr id="579" name="Google Shape;579;p79"/>
          <p:cNvPicPr preferRelativeResize="0"/>
          <p:nvPr/>
        </p:nvPicPr>
        <p:blipFill rotWithShape="1">
          <a:blip r:embed="rId3">
            <a:alphaModFix/>
          </a:blip>
          <a:srcRect b="0" l="0" r="0" t="0"/>
          <a:stretch/>
        </p:blipFill>
        <p:spPr>
          <a:xfrm>
            <a:off x="1574850" y="328613"/>
            <a:ext cx="5772150" cy="4486275"/>
          </a:xfrm>
          <a:prstGeom prst="rect">
            <a:avLst/>
          </a:prstGeom>
          <a:noFill/>
          <a:ln>
            <a:noFill/>
          </a:ln>
        </p:spPr>
      </p:pic>
      <p:sp>
        <p:nvSpPr>
          <p:cNvPr id="580" name="Google Shape;580;p7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Accuracy!	</a:t>
            </a:r>
            <a:endParaRPr/>
          </a:p>
        </p:txBody>
      </p:sp>
      <p:sp>
        <p:nvSpPr>
          <p:cNvPr id="586" name="Google Shape;586;p8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After Training of </a:t>
            </a:r>
            <a:r>
              <a:rPr b="1" lang="en"/>
              <a:t>240</a:t>
            </a:r>
            <a:r>
              <a:rPr lang="en"/>
              <a:t> epochs on </a:t>
            </a:r>
            <a:r>
              <a:rPr b="1" lang="en"/>
              <a:t>a strong GPU</a:t>
            </a:r>
            <a:r>
              <a:rPr lang="en"/>
              <a:t> and using</a:t>
            </a:r>
            <a:r>
              <a:rPr b="1" lang="en"/>
              <a:t> IoU score</a:t>
            </a:r>
            <a:r>
              <a:rPr lang="en"/>
              <a:t> to evaluate, we</a:t>
            </a:r>
            <a:endParaRPr/>
          </a:p>
          <a:p>
            <a:pPr indent="0" lvl="0" marL="0" rtl="0" algn="l">
              <a:lnSpc>
                <a:spcPct val="115000"/>
              </a:lnSpc>
              <a:spcBef>
                <a:spcPts val="1200"/>
              </a:spcBef>
              <a:spcAft>
                <a:spcPts val="0"/>
              </a:spcAft>
              <a:buSzPts val="1800"/>
              <a:buNone/>
            </a:pPr>
            <a:r>
              <a:rPr lang="en"/>
              <a:t>finally have achieved accuracy </a:t>
            </a:r>
            <a:r>
              <a:rPr b="1" lang="en"/>
              <a:t>higher than 98%</a:t>
            </a:r>
            <a:r>
              <a:rPr lang="en"/>
              <a:t>.</a:t>
            </a:r>
            <a:endParaRPr/>
          </a:p>
          <a:p>
            <a:pPr indent="0" lvl="0" marL="0" rtl="0" algn="l">
              <a:lnSpc>
                <a:spcPct val="115000"/>
              </a:lnSpc>
              <a:spcBef>
                <a:spcPts val="1200"/>
              </a:spcBef>
              <a:spcAft>
                <a:spcPts val="1200"/>
              </a:spcAft>
              <a:buSzPts val="1800"/>
              <a:buNone/>
            </a:pPr>
            <a:r>
              <a:t/>
            </a:r>
            <a:endParaRPr/>
          </a:p>
        </p:txBody>
      </p:sp>
      <p:sp>
        <p:nvSpPr>
          <p:cNvPr id="587" name="Google Shape;587;p8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Visualization	</a:t>
            </a:r>
            <a:endParaRPr/>
          </a:p>
        </p:txBody>
      </p:sp>
      <p:pic>
        <p:nvPicPr>
          <p:cNvPr id="593" name="Google Shape;593;p81"/>
          <p:cNvPicPr preferRelativeResize="0"/>
          <p:nvPr/>
        </p:nvPicPr>
        <p:blipFill rotWithShape="1">
          <a:blip r:embed="rId3">
            <a:alphaModFix/>
          </a:blip>
          <a:srcRect b="0" l="0" r="0" t="0"/>
          <a:stretch/>
        </p:blipFill>
        <p:spPr>
          <a:xfrm>
            <a:off x="1165175" y="1101925"/>
            <a:ext cx="6269786" cy="3820900"/>
          </a:xfrm>
          <a:prstGeom prst="rect">
            <a:avLst/>
          </a:prstGeom>
          <a:noFill/>
          <a:ln>
            <a:noFill/>
          </a:ln>
        </p:spPr>
      </p:pic>
      <p:sp>
        <p:nvSpPr>
          <p:cNvPr id="594" name="Google Shape;594;p8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Spread</a:t>
            </a:r>
            <a:endParaRPr/>
          </a:p>
        </p:txBody>
      </p:sp>
      <p:sp>
        <p:nvSpPr>
          <p:cNvPr id="136" name="Google Shape;136;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pic>
        <p:nvPicPr>
          <p:cNvPr id="137" name="Google Shape;137;p19"/>
          <p:cNvPicPr preferRelativeResize="0"/>
          <p:nvPr/>
        </p:nvPicPr>
        <p:blipFill>
          <a:blip r:embed="rId3">
            <a:alphaModFix/>
          </a:blip>
          <a:stretch>
            <a:fillRect/>
          </a:stretch>
        </p:blipFill>
        <p:spPr>
          <a:xfrm>
            <a:off x="1138225" y="1020100"/>
            <a:ext cx="6786574" cy="3709774"/>
          </a:xfrm>
          <a:prstGeom prst="rect">
            <a:avLst/>
          </a:prstGeom>
          <a:noFill/>
          <a:ln>
            <a:noFill/>
          </a:ln>
        </p:spPr>
      </p:pic>
      <p:sp>
        <p:nvSpPr>
          <p:cNvPr id="138" name="Google Shape;138;p1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Future Work</a:t>
            </a:r>
            <a:endParaRPr/>
          </a:p>
        </p:txBody>
      </p:sp>
      <p:sp>
        <p:nvSpPr>
          <p:cNvPr id="600" name="Google Shape;600;p8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In the future we aim to produce an </a:t>
            </a:r>
            <a:r>
              <a:rPr b="1" lang="en" sz="2000"/>
              <a:t>integration </a:t>
            </a:r>
            <a:r>
              <a:rPr lang="en" sz="2000"/>
              <a:t>of these models and apply them upon an </a:t>
            </a:r>
            <a:r>
              <a:rPr b="1" lang="en" sz="2000"/>
              <a:t>environment</a:t>
            </a:r>
            <a:r>
              <a:rPr lang="en" sz="2000"/>
              <a:t>. </a:t>
            </a:r>
            <a:endParaRPr sz="2000"/>
          </a:p>
          <a:p>
            <a:pPr indent="0" lvl="0" marL="457200" rtl="0" algn="l">
              <a:lnSpc>
                <a:spcPct val="115000"/>
              </a:lnSpc>
              <a:spcBef>
                <a:spcPts val="1200"/>
              </a:spcBef>
              <a:spcAft>
                <a:spcPts val="0"/>
              </a:spcAft>
              <a:buSzPts val="1800"/>
              <a:buNone/>
            </a:pPr>
            <a:r>
              <a:t/>
            </a:r>
            <a:endParaRPr sz="2000"/>
          </a:p>
          <a:p>
            <a:pPr indent="-355600" lvl="0" marL="457200" rtl="0" algn="l">
              <a:lnSpc>
                <a:spcPct val="115000"/>
              </a:lnSpc>
              <a:spcBef>
                <a:spcPts val="1200"/>
              </a:spcBef>
              <a:spcAft>
                <a:spcPts val="0"/>
              </a:spcAft>
              <a:buSzPts val="2000"/>
              <a:buChar char="●"/>
            </a:pPr>
            <a:r>
              <a:rPr lang="en" sz="2000"/>
              <a:t>We also hope to apply that </a:t>
            </a:r>
            <a:r>
              <a:rPr b="1" lang="en" sz="2000"/>
              <a:t>integration </a:t>
            </a:r>
            <a:r>
              <a:rPr lang="en" sz="2000"/>
              <a:t>mentioned above on </a:t>
            </a:r>
            <a:r>
              <a:rPr b="1" lang="en" sz="2000"/>
              <a:t>a dataset</a:t>
            </a:r>
            <a:r>
              <a:rPr lang="en" sz="2000"/>
              <a:t> consisting of images of </a:t>
            </a:r>
            <a:r>
              <a:rPr b="1" lang="en" sz="2000"/>
              <a:t>local roads</a:t>
            </a:r>
            <a:r>
              <a:rPr lang="en" sz="2000"/>
              <a:t> instead of relying on datasets from </a:t>
            </a:r>
            <a:r>
              <a:rPr b="1" lang="en" sz="2000"/>
              <a:t>other countries </a:t>
            </a:r>
            <a:r>
              <a:rPr lang="en" sz="2000"/>
              <a:t>like The United States and Germany due to</a:t>
            </a:r>
            <a:r>
              <a:rPr b="1" lang="en" sz="2000"/>
              <a:t> lack</a:t>
            </a:r>
            <a:r>
              <a:rPr lang="en" sz="2000"/>
              <a:t> of resources.</a:t>
            </a:r>
            <a:endParaRPr sz="2000"/>
          </a:p>
        </p:txBody>
      </p:sp>
      <p:sp>
        <p:nvSpPr>
          <p:cNvPr id="601" name="Google Shape;601;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p>
            <a:pPr indent="457200" lvl="0" marL="1828800" rtl="0" algn="l">
              <a:lnSpc>
                <a:spcPct val="100000"/>
              </a:lnSpc>
              <a:spcBef>
                <a:spcPts val="0"/>
              </a:spcBef>
              <a:spcAft>
                <a:spcPts val="0"/>
              </a:spcAft>
              <a:buSzPts val="4200"/>
              <a:buNone/>
            </a:pPr>
            <a:r>
              <a:rPr lang="en"/>
              <a:t>Thank You!</a:t>
            </a:r>
            <a:endParaRPr/>
          </a:p>
        </p:txBody>
      </p:sp>
      <p:sp>
        <p:nvSpPr>
          <p:cNvPr id="607" name="Google Shape;607;p8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144" name="Google Shape;144;p20"/>
          <p:cNvSpPr txBox="1"/>
          <p:nvPr>
            <p:ph idx="1" type="body"/>
          </p:nvPr>
        </p:nvSpPr>
        <p:spPr>
          <a:xfrm>
            <a:off x="311700" y="3560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D2533C"/>
                </a:solidFill>
                <a:latin typeface="Arial"/>
                <a:ea typeface="Arial"/>
                <a:cs typeface="Arial"/>
                <a:sym typeface="Arial"/>
              </a:rPr>
              <a:t> </a:t>
            </a:r>
            <a:endParaRPr sz="2400">
              <a:solidFill>
                <a:srgbClr val="D2533C"/>
              </a:solidFill>
              <a:latin typeface="Arial"/>
              <a:ea typeface="Arial"/>
              <a:cs typeface="Arial"/>
              <a:sym typeface="Arial"/>
            </a:endParaRPr>
          </a:p>
        </p:txBody>
      </p:sp>
      <p:pic>
        <p:nvPicPr>
          <p:cNvPr id="145" name="Google Shape;145;p20"/>
          <p:cNvPicPr preferRelativeResize="0"/>
          <p:nvPr/>
        </p:nvPicPr>
        <p:blipFill>
          <a:blip r:embed="rId3">
            <a:alphaModFix/>
          </a:blip>
          <a:stretch>
            <a:fillRect/>
          </a:stretch>
        </p:blipFill>
        <p:spPr>
          <a:xfrm>
            <a:off x="457200" y="990600"/>
            <a:ext cx="8229600" cy="2857500"/>
          </a:xfrm>
          <a:prstGeom prst="rect">
            <a:avLst/>
          </a:prstGeom>
          <a:noFill/>
          <a:ln>
            <a:noFill/>
          </a:ln>
        </p:spPr>
      </p:pic>
      <p:sp>
        <p:nvSpPr>
          <p:cNvPr id="146" name="Google Shape;146;p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features of self-driving cars</a:t>
            </a:r>
            <a:endParaRPr/>
          </a:p>
        </p:txBody>
      </p:sp>
      <p:sp>
        <p:nvSpPr>
          <p:cNvPr id="152" name="Google Shape;152;p21"/>
          <p:cNvSpPr txBox="1"/>
          <p:nvPr>
            <p:ph idx="1" type="body"/>
          </p:nvPr>
        </p:nvSpPr>
        <p:spPr>
          <a:xfrm>
            <a:off x="311700" y="1517825"/>
            <a:ext cx="8520600" cy="3339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2400">
                <a:solidFill>
                  <a:srgbClr val="323232"/>
                </a:solidFill>
                <a:highlight>
                  <a:srgbClr val="FFFFFF"/>
                </a:highlight>
              </a:rPr>
              <a:t>Forward Collision Avoidance</a:t>
            </a:r>
            <a:endParaRPr sz="2400">
              <a:solidFill>
                <a:srgbClr val="323232"/>
              </a:solidFill>
              <a:highlight>
                <a:srgbClr val="FFFFFF"/>
              </a:highlight>
            </a:endParaRPr>
          </a:p>
          <a:p>
            <a:pPr indent="0" lvl="0" marL="0" rtl="0" algn="l">
              <a:lnSpc>
                <a:spcPct val="150000"/>
              </a:lnSpc>
              <a:spcBef>
                <a:spcPts val="0"/>
              </a:spcBef>
              <a:spcAft>
                <a:spcPts val="0"/>
              </a:spcAft>
              <a:buNone/>
            </a:pPr>
            <a:r>
              <a:rPr lang="en" sz="2400">
                <a:solidFill>
                  <a:srgbClr val="323232"/>
                </a:solidFill>
                <a:highlight>
                  <a:srgbClr val="FFFFFF"/>
                </a:highlight>
              </a:rPr>
              <a:t>Lane Keeping</a:t>
            </a:r>
            <a:endParaRPr sz="2400">
              <a:solidFill>
                <a:srgbClr val="323232"/>
              </a:solidFill>
              <a:highlight>
                <a:srgbClr val="FFFFFF"/>
              </a:highlight>
            </a:endParaRPr>
          </a:p>
          <a:p>
            <a:pPr indent="0" lvl="0" marL="0" rtl="0" algn="l">
              <a:lnSpc>
                <a:spcPct val="150000"/>
              </a:lnSpc>
              <a:spcBef>
                <a:spcPts val="0"/>
              </a:spcBef>
              <a:spcAft>
                <a:spcPts val="0"/>
              </a:spcAft>
              <a:buNone/>
            </a:pPr>
            <a:r>
              <a:rPr lang="en" sz="2400">
                <a:solidFill>
                  <a:srgbClr val="323232"/>
                </a:solidFill>
                <a:highlight>
                  <a:srgbClr val="FFFFFF"/>
                </a:highlight>
              </a:rPr>
              <a:t>Vehicle-to-Vehicle Communication</a:t>
            </a:r>
            <a:endParaRPr sz="2400">
              <a:solidFill>
                <a:srgbClr val="323232"/>
              </a:solidFill>
              <a:highlight>
                <a:srgbClr val="FFFFFF"/>
              </a:highlight>
            </a:endParaRPr>
          </a:p>
          <a:p>
            <a:pPr indent="0" lvl="0" marL="0" rtl="0" algn="l">
              <a:lnSpc>
                <a:spcPct val="150000"/>
              </a:lnSpc>
              <a:spcBef>
                <a:spcPts val="0"/>
              </a:spcBef>
              <a:spcAft>
                <a:spcPts val="0"/>
              </a:spcAft>
              <a:buNone/>
            </a:pPr>
            <a:r>
              <a:rPr lang="en" sz="2400">
                <a:solidFill>
                  <a:srgbClr val="323232"/>
                </a:solidFill>
                <a:highlight>
                  <a:srgbClr val="FFFFFF"/>
                </a:highlight>
              </a:rPr>
              <a:t>Traffic Signs Recognition</a:t>
            </a:r>
            <a:endParaRPr sz="2400">
              <a:solidFill>
                <a:srgbClr val="323232"/>
              </a:solidFill>
              <a:highlight>
                <a:srgbClr val="FFFFFF"/>
              </a:highlight>
            </a:endParaRPr>
          </a:p>
        </p:txBody>
      </p:sp>
      <p:sp>
        <p:nvSpPr>
          <p:cNvPr id="153" name="Google Shape;153;p2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